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0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1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2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notesMasterIdLst>
    <p:notesMasterId r:id="rId40"/>
  </p:notesMasterIdLst>
  <p:handoutMasterIdLst>
    <p:handoutMasterId r:id="rId41"/>
  </p:handoutMasterIdLst>
  <p:sldIdLst>
    <p:sldId id="596" r:id="rId3"/>
    <p:sldId id="425" r:id="rId4"/>
    <p:sldId id="597" r:id="rId5"/>
    <p:sldId id="599" r:id="rId6"/>
    <p:sldId id="600" r:id="rId7"/>
    <p:sldId id="548" r:id="rId8"/>
    <p:sldId id="601" r:id="rId9"/>
    <p:sldId id="602" r:id="rId10"/>
    <p:sldId id="614" r:id="rId11"/>
    <p:sldId id="579" r:id="rId12"/>
    <p:sldId id="265" r:id="rId13"/>
    <p:sldId id="269" r:id="rId14"/>
    <p:sldId id="589" r:id="rId15"/>
    <p:sldId id="266" r:id="rId16"/>
    <p:sldId id="604" r:id="rId17"/>
    <p:sldId id="580" r:id="rId18"/>
    <p:sldId id="593" r:id="rId19"/>
    <p:sldId id="582" r:id="rId20"/>
    <p:sldId id="606" r:id="rId21"/>
    <p:sldId id="581" r:id="rId22"/>
    <p:sldId id="591" r:id="rId23"/>
    <p:sldId id="594" r:id="rId24"/>
    <p:sldId id="607" r:id="rId25"/>
    <p:sldId id="585" r:id="rId26"/>
    <p:sldId id="609" r:id="rId27"/>
    <p:sldId id="578" r:id="rId28"/>
    <p:sldId id="575" r:id="rId29"/>
    <p:sldId id="577" r:id="rId30"/>
    <p:sldId id="569" r:id="rId31"/>
    <p:sldId id="571" r:id="rId32"/>
    <p:sldId id="570" r:id="rId33"/>
    <p:sldId id="572" r:id="rId34"/>
    <p:sldId id="573" r:id="rId35"/>
    <p:sldId id="610" r:id="rId36"/>
    <p:sldId id="567" r:id="rId37"/>
    <p:sldId id="613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430304-FF53-6584-C809-45348D3358C2}" name="PETRISOR Anca" initials="AP" userId="S::Anca.PETRISOR@edqm.eu::4c5651fb-201e-4a56-bc83-6785e8a01542" providerId="AD"/>
  <p188:author id="{CF4E7F1C-49F4-3695-8D4F-06F2971ED685}" name="CHAUVIN Sara" initials="CS" userId="S::sara.chauvin@edqm.eu::5c0b8d82-0f71-4507-824c-633655290979" providerId="AD"/>
  <p188:author id="{E6625035-7A34-55D0-6F1B-789815D189BE}" name="GRONDIN Regine" initials="RG" userId="S::Regine.GRONDIN@edqm.eu::e1eb5421-4de6-4934-b3b5-7c98bf2339cb" providerId="AD"/>
  <p188:author id="{72E19071-6983-BDFC-A966-47F063363F90}" name="CHAUVIN Sara" initials="" userId="S::Sara.CHAUVIN@edqm.eu::5c0b8d82-0f71-4507-824c-633655290979" providerId="AD"/>
  <p188:author id="{43FB7581-EEB3-8162-FF94-2AA0353AF62C}" name="GAUTIER Cecile" initials="CG" userId="S::Cecile.GAUTIER@edqm.eu::489438ae-642e-4f56-b0e7-79204c553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E3D8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65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02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9002-3C00-46DD-A917-024FC37140A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56732-3F78-4458-B528-86AB81F274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7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59EEF-21FC-424F-8BF2-A511A2703C23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2B88A-3B98-47E8-A0B1-1223061E9C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6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0812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25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57368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27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19041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35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1354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" sz="1200" b="0" i="0" u="non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On behalf of EDQM and our presenters, thank you for joining us today, and have a great rest of your day!</a:t>
            </a:r>
            <a:endParaRPr lang="fr" sz="12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37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3730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9557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3CE70F8-415F-40D9-A81F-908D4B15578F}" type="slidenum">
              <a:rPr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3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61550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11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16854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12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70720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17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91538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21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09520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E92B88A-3B98-47E8-A0B1-1223061E9C5E}" type="slidenum">
              <a:rPr/>
              <a:t>23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0241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7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46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6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81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72564" y="4270537"/>
            <a:ext cx="4131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Stay connected with the EDQM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277143" y="725592"/>
            <a:ext cx="11653935" cy="1866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277143" y="6328592"/>
            <a:ext cx="11653935" cy="1866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55" y="6372388"/>
            <a:ext cx="1363923" cy="45308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77143" y="90616"/>
            <a:ext cx="1165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Thank you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for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your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attention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6" y="914518"/>
            <a:ext cx="4331393" cy="3320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65710" y="48920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EDQM Newsletter</a:t>
            </a:r>
            <a:r>
              <a:rPr lang="fr-FR" sz="1600" baseline="0" dirty="0"/>
              <a:t>: </a:t>
            </a:r>
            <a:r>
              <a:rPr lang="fr-FR" sz="1600" b="1" dirty="0"/>
              <a:t>https://go.edqm.eu/Newsletter</a:t>
            </a:r>
          </a:p>
          <a:p>
            <a:r>
              <a:rPr lang="fr-FR" sz="1600" dirty="0"/>
              <a:t>LinkedIn: </a:t>
            </a:r>
            <a:r>
              <a:rPr lang="fr-FR" sz="1600" b="1" dirty="0"/>
              <a:t>https://www.linkedin.com/company/edqm/</a:t>
            </a:r>
          </a:p>
          <a:p>
            <a:r>
              <a:rPr lang="fr-FR" sz="1600" dirty="0"/>
              <a:t>Twitter:</a:t>
            </a:r>
            <a:r>
              <a:rPr lang="fr-FR" sz="1600" baseline="0" dirty="0"/>
              <a:t> </a:t>
            </a:r>
            <a:r>
              <a:rPr lang="fr-FR" sz="1600" b="1" dirty="0"/>
              <a:t>@</a:t>
            </a:r>
            <a:r>
              <a:rPr lang="fr-FR" sz="1600" b="1" dirty="0" err="1"/>
              <a:t>edqm_news</a:t>
            </a:r>
            <a:endParaRPr lang="fr-FR" sz="1600" b="1" dirty="0"/>
          </a:p>
          <a:p>
            <a:r>
              <a:rPr lang="fr-FR" sz="1600" dirty="0"/>
              <a:t>Facebook: </a:t>
            </a:r>
            <a:r>
              <a:rPr lang="fr-FR" sz="1600" b="1" dirty="0"/>
              <a:t>@</a:t>
            </a:r>
            <a:r>
              <a:rPr lang="fr-FR" sz="1600" b="1" dirty="0" err="1"/>
              <a:t>EDQMCouncilofEurope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3918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1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29F56B-9179-4640-861F-D6169B048B26}"/>
              </a:ext>
            </a:extLst>
          </p:cNvPr>
          <p:cNvSpPr/>
          <p:nvPr userDrawn="1"/>
        </p:nvSpPr>
        <p:spPr>
          <a:xfrm>
            <a:off x="0" y="-22306"/>
            <a:ext cx="590646" cy="6880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198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746"/>
            <a:ext cx="10515600" cy="5666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181232"/>
            <a:ext cx="11092879" cy="477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66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72564" y="4270537"/>
            <a:ext cx="4131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Stay connected with the EDQM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277143" y="725592"/>
            <a:ext cx="11653935" cy="1866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277143" y="6328592"/>
            <a:ext cx="11653935" cy="1866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55" y="6372388"/>
            <a:ext cx="1363923" cy="453080"/>
          </a:xfrm>
          <a:prstGeom prst="rect">
            <a:avLst/>
          </a:prstGeom>
        </p:spPr>
      </p:pic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277142" y="6372388"/>
            <a:ext cx="3990057" cy="349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© EDQM, Council of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Europe, 2023.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rights reserved.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7143" y="90616"/>
            <a:ext cx="1165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Thank you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for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your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attention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sym typeface="Arial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6" y="914518"/>
            <a:ext cx="4331393" cy="3320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65710" y="48920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EDQM Newsletter</a:t>
            </a:r>
            <a:r>
              <a:rPr lang="fr-FR" sz="1600" baseline="0" dirty="0"/>
              <a:t>: </a:t>
            </a:r>
            <a:r>
              <a:rPr lang="fr-FR" sz="1600" b="1" dirty="0"/>
              <a:t>https://go.edqm.eu/Newsletter</a:t>
            </a:r>
          </a:p>
          <a:p>
            <a:r>
              <a:rPr lang="fr-FR" sz="1600" dirty="0"/>
              <a:t>LinkedIn: </a:t>
            </a:r>
            <a:r>
              <a:rPr lang="fr-FR" sz="1600" b="1" dirty="0"/>
              <a:t>https://www.linkedin.com/company/edqm/</a:t>
            </a:r>
          </a:p>
          <a:p>
            <a:r>
              <a:rPr lang="fr-FR" sz="1600" dirty="0"/>
              <a:t>Twitter:</a:t>
            </a:r>
            <a:r>
              <a:rPr lang="fr-FR" sz="1600" baseline="0" dirty="0"/>
              <a:t> </a:t>
            </a:r>
            <a:r>
              <a:rPr lang="fr-FR" sz="1600" b="1" dirty="0"/>
              <a:t>@</a:t>
            </a:r>
            <a:r>
              <a:rPr lang="fr-FR" sz="1600" b="1" dirty="0" err="1"/>
              <a:t>edqm_news</a:t>
            </a:r>
            <a:endParaRPr lang="fr-FR" sz="1600" b="1" dirty="0"/>
          </a:p>
          <a:p>
            <a:r>
              <a:rPr lang="fr-FR" sz="1600" dirty="0"/>
              <a:t>Facebook: </a:t>
            </a:r>
            <a:r>
              <a:rPr lang="fr-FR" sz="1600" b="1" dirty="0"/>
              <a:t>@</a:t>
            </a:r>
            <a:r>
              <a:rPr lang="fr-FR" sz="1600" b="1" dirty="0" err="1"/>
              <a:t>EDQMCouncilofEurope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1334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8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2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85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4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71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3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1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47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45" y="181232"/>
            <a:ext cx="11653934" cy="477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43" y="881449"/>
            <a:ext cx="11653935" cy="5295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7143" y="725592"/>
            <a:ext cx="11653935" cy="1866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7143" y="6328592"/>
            <a:ext cx="11653935" cy="18661"/>
          </a:xfrm>
          <a:prstGeom prst="line">
            <a:avLst/>
          </a:prstGeom>
          <a:ln w="381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7143" y="6400904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BB211B4-2CFA-4C75-ABBF-466DB682F5A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/>
              <a:t>‹#›</a:t>
            </a:fld>
            <a:endParaRPr lang="fr-FR" sz="12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41800" y="6356842"/>
            <a:ext cx="3667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© EDQM, Council of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Europe, 2023.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rights reserved.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55" y="6372388"/>
            <a:ext cx="1363923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8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80" r:id="rId13"/>
    <p:sldLayoutId id="2147483681" r:id="rId14"/>
    <p:sldLayoutId id="21474836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10746"/>
            <a:ext cx="10515600" cy="566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2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tags" Target="../tags/tag74.xml"/><Relationship Id="rId21" Type="http://schemas.openxmlformats.org/officeDocument/2006/relationships/image" Target="../media/image42.png"/><Relationship Id="rId7" Type="http://schemas.openxmlformats.org/officeDocument/2006/relationships/tags" Target="../tags/tag78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7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76.xm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tags" Target="../tags/tag81.xml"/><Relationship Id="rId19" Type="http://schemas.openxmlformats.org/officeDocument/2006/relationships/image" Target="../media/image40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1" Type="http://schemas.openxmlformats.org/officeDocument/2006/relationships/image" Target="../media/image34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image" Target="../media/image46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47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44.png"/><Relationship Id="rId10" Type="http://schemas.openxmlformats.org/officeDocument/2006/relationships/tags" Target="../tags/tag91.xml"/><Relationship Id="rId19" Type="http://schemas.openxmlformats.org/officeDocument/2006/relationships/image" Target="../media/image45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49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29.png"/><Relationship Id="rId5" Type="http://schemas.openxmlformats.org/officeDocument/2006/relationships/tags" Target="../tags/tag110.xml"/><Relationship Id="rId10" Type="http://schemas.openxmlformats.org/officeDocument/2006/relationships/image" Target="../media/image45.png"/><Relationship Id="rId4" Type="http://schemas.openxmlformats.org/officeDocument/2006/relationships/tags" Target="../tags/tag109.xml"/><Relationship Id="rId9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50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15" Type="http://schemas.openxmlformats.org/officeDocument/2006/relationships/image" Target="../media/image51.png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52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59.jpeg"/><Relationship Id="rId3" Type="http://schemas.openxmlformats.org/officeDocument/2006/relationships/tags" Target="../tags/tag166.xml"/><Relationship Id="rId21" Type="http://schemas.openxmlformats.org/officeDocument/2006/relationships/image" Target="../media/image54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image" Target="../media/image58.jpe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image" Target="../media/image53.jpe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57.jpe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56.jpeg"/><Relationship Id="rId10" Type="http://schemas.openxmlformats.org/officeDocument/2006/relationships/tags" Target="../tags/tag173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55.png"/><Relationship Id="rId27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2.png"/><Relationship Id="rId3" Type="http://schemas.openxmlformats.org/officeDocument/2006/relationships/tags" Target="../tags/tag14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0.jpe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4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image" Target="../media/image15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0.png"/><Relationship Id="rId32" Type="http://schemas.openxmlformats.org/officeDocument/2006/relationships/image" Target="../media/image18.jpg"/><Relationship Id="rId37" Type="http://schemas.openxmlformats.org/officeDocument/2006/relationships/image" Target="../media/image23.jp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6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8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D2BB-512A-CC94-1F22-000AACB840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Bienvenue 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256D8-1F5E-93F5-D8CA-A3B52B4B27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7145" y="984861"/>
            <a:ext cx="11653934" cy="50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40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A094-248E-20DA-5FEB-9ABD0813E48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 dirty="0"/>
              <a:t>Le rôle des responsables de programme scientifique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C24E0-634E-0AE3-8E32-A26D205CDCF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/>
              <a:t>au sein du Service de la Pharmacopée Européenne (EPD)</a:t>
            </a:r>
          </a:p>
          <a:p>
            <a:endParaRPr lang="fr" dirty="0"/>
          </a:p>
          <a:p>
            <a:pPr rtl="0"/>
            <a:r>
              <a:rPr lang="fr" b="0" i="0" u="none" baseline="0"/>
              <a:t>Amela SARAČEVIĆ</a:t>
            </a:r>
          </a:p>
        </p:txBody>
      </p:sp>
    </p:spTree>
    <p:extLst>
      <p:ext uri="{BB962C8B-B14F-4D97-AF65-F5344CB8AC3E}">
        <p14:creationId xmlns:p14="http://schemas.microsoft.com/office/powerpoint/2010/main" val="41888968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7145" y="181232"/>
            <a:ext cx="11653934" cy="477876"/>
          </a:xfrm>
        </p:spPr>
        <p:txBody>
          <a:bodyPr anchor="ctr">
            <a:noAutofit/>
          </a:bodyPr>
          <a:lstStyle/>
          <a:p>
            <a:pPr algn="l" rtl="0"/>
            <a:r>
              <a:rPr lang="fr" b="0" i="0" u="none" baseline="0"/>
              <a:t>Amela Saračević</a:t>
            </a:r>
            <a:endParaRPr lang="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200650" y="1253331"/>
            <a:ext cx="6291902" cy="43513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" b="1" i="0" u="none" baseline="0" dirty="0"/>
              <a:t>Responsable de programme scientifique </a:t>
            </a:r>
          </a:p>
          <a:p>
            <a:pPr marL="0" indent="0">
              <a:buNone/>
            </a:pPr>
            <a:r>
              <a:rPr lang="fr" b="0" i="0" u="none" baseline="0" dirty="0"/>
              <a:t>au sein d’EPD</a:t>
            </a:r>
          </a:p>
          <a:p>
            <a:pPr marL="0" indent="0" algn="l" rtl="0">
              <a:buNone/>
            </a:pPr>
            <a:endParaRPr lang="fr" dirty="0"/>
          </a:p>
          <a:p>
            <a:pPr marL="0" indent="0" algn="l" rtl="0">
              <a:buNone/>
            </a:pPr>
            <a:r>
              <a:rPr lang="fr" sz="2400" b="0" i="0" u="none" baseline="0" dirty="0"/>
              <a:t>A rejoint l’EDQM en 2014</a:t>
            </a:r>
            <a:r>
              <a:rPr lang="fr" sz="2400" dirty="0"/>
              <a:t>,</a:t>
            </a:r>
            <a:r>
              <a:rPr lang="fr" sz="2400" b="0" i="0" u="none" baseline="0" dirty="0"/>
              <a:t> et EPD en 2017</a:t>
            </a:r>
          </a:p>
          <a:p>
            <a:endParaRPr lang="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A9793-240C-C232-A342-166C6E624F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7145" y="1083865"/>
            <a:ext cx="4716399" cy="46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868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EPD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5" y="1043647"/>
            <a:ext cx="11653935" cy="3985826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fr" sz="2400" b="0" i="0" u="none" baseline="0" dirty="0"/>
              <a:t>Pharmacopée Européenne (Ph. Eur.) :</a:t>
            </a:r>
          </a:p>
          <a:p>
            <a:pPr lvl="1" algn="l" rtl="0">
              <a:lnSpc>
                <a:spcPct val="120000"/>
              </a:lnSpc>
            </a:pPr>
            <a:r>
              <a:rPr lang="fr" sz="1600" b="0" i="0" u="none" baseline="0" dirty="0"/>
              <a:t>Un</a:t>
            </a:r>
            <a:r>
              <a:rPr lang="fr" sz="1600" b="0" i="0" u="none" dirty="0"/>
              <a:t> recueil </a:t>
            </a:r>
            <a:r>
              <a:rPr lang="fr" sz="1600" b="0" i="0" u="none" baseline="0" dirty="0"/>
              <a:t>de normes officielles fournissant une base juridique et scientifique au contrôle qualité des médicaments et de leurs ingrédients</a:t>
            </a:r>
          </a:p>
          <a:p>
            <a:pPr lvl="1" algn="l" rtl="0">
              <a:lnSpc>
                <a:spcPct val="120000"/>
              </a:lnSpc>
            </a:pPr>
            <a:r>
              <a:rPr lang="fr" sz="1600" b="0" i="0" u="none" baseline="0" dirty="0"/>
              <a:t>Partie intégrante du cadre réglementaire européen dont l’objectif est d’assurer l’innocuité et la qualité des médicaments</a:t>
            </a:r>
          </a:p>
          <a:p>
            <a:pPr lvl="1" algn="l" rtl="0">
              <a:lnSpc>
                <a:spcPct val="120000"/>
              </a:lnSpc>
            </a:pPr>
            <a:r>
              <a:rPr lang="fr" sz="1600" b="0" i="0" u="none" baseline="0" dirty="0"/>
              <a:t>Largement utilisée et reconnue à l’échelle internationale</a:t>
            </a:r>
          </a:p>
          <a:p>
            <a:pPr marL="457200" lvl="1" indent="0" algn="l" rtl="0">
              <a:lnSpc>
                <a:spcPct val="120000"/>
              </a:lnSpc>
              <a:buNone/>
            </a:pPr>
            <a:endParaRPr lang="fr" sz="800" dirty="0"/>
          </a:p>
          <a:p>
            <a:pPr algn="l" rtl="0">
              <a:lnSpc>
                <a:spcPct val="120000"/>
              </a:lnSpc>
            </a:pPr>
            <a:r>
              <a:rPr lang="fr" sz="2400" b="0" i="0" u="none" baseline="0" dirty="0"/>
              <a:t>Harmonisation internationale en collaboration avec d’autres organisations majeures</a:t>
            </a:r>
          </a:p>
          <a:p>
            <a:pPr marL="0" indent="0" algn="l" rtl="0">
              <a:lnSpc>
                <a:spcPct val="120000"/>
              </a:lnSpc>
              <a:buNone/>
            </a:pPr>
            <a:endParaRPr lang="fr" sz="900" dirty="0"/>
          </a:p>
          <a:p>
            <a:pPr algn="l" rtl="0">
              <a:lnSpc>
                <a:spcPct val="120000"/>
              </a:lnSpc>
            </a:pPr>
            <a:r>
              <a:rPr lang="fr" sz="2400" b="0" i="0" u="none" baseline="0" dirty="0"/>
              <a:t>Collaboration avec des expert·es des autorités réglementaires (Autorités nationales de pharmacopée, laboratoires officiels de contrôle des médicaments, autorités d’enregistrement), du milieu universitaire et de l’industrie pharmaceutique/chimique, d’Europe et d’ailleurs</a:t>
            </a:r>
          </a:p>
          <a:p>
            <a:pPr>
              <a:lnSpc>
                <a:spcPct val="120000"/>
              </a:lnSpc>
            </a:pPr>
            <a:endParaRPr lang="fr" sz="2400" dirty="0"/>
          </a:p>
          <a:p>
            <a:pPr>
              <a:lnSpc>
                <a:spcPct val="120000"/>
              </a:lnSpc>
            </a:pPr>
            <a:endParaRPr lang="fr" sz="2400" dirty="0"/>
          </a:p>
          <a:p>
            <a:pPr>
              <a:lnSpc>
                <a:spcPct val="120000"/>
              </a:lnSpc>
            </a:pPr>
            <a:endParaRPr lang="fr" sz="2400" dirty="0"/>
          </a:p>
          <a:p>
            <a:pPr>
              <a:lnSpc>
                <a:spcPct val="120000"/>
              </a:lnSpc>
            </a:pPr>
            <a:endParaRPr lang="fr" sz="2400" dirty="0"/>
          </a:p>
        </p:txBody>
      </p:sp>
    </p:spTree>
    <p:extLst>
      <p:ext uri="{BB962C8B-B14F-4D97-AF65-F5344CB8AC3E}">
        <p14:creationId xmlns:p14="http://schemas.microsoft.com/office/powerpoint/2010/main" val="225083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6033-5F1B-4289-67E1-14322B05C4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L’équipe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54FB-63F8-118A-4340-F5CAA3633CE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5" y="1451588"/>
            <a:ext cx="11653935" cy="3738176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fr" sz="2600" b="0" i="0" u="none" baseline="0" dirty="0"/>
              <a:t>EPD regroupe environ 50 personnes, remplissant des fonctions scientifiques et administratives. </a:t>
            </a:r>
          </a:p>
          <a:p>
            <a:pPr marL="0" indent="0" algn="l" rtl="0">
              <a:lnSpc>
                <a:spcPct val="100000"/>
              </a:lnSpc>
              <a:buNone/>
            </a:pPr>
            <a:endParaRPr lang="fr" sz="1000" dirty="0"/>
          </a:p>
          <a:p>
            <a:pPr algn="l" rtl="0">
              <a:lnSpc>
                <a:spcPct val="100000"/>
              </a:lnSpc>
            </a:pPr>
            <a:r>
              <a:rPr lang="fr" sz="2600" b="0" i="0" u="none" baseline="0" dirty="0"/>
              <a:t>La Division A – Substances chimiquement définies, produits finis, chapitres généraux et plantes médicinales – est constituée de 16 personnes.</a:t>
            </a:r>
          </a:p>
          <a:p>
            <a:pPr>
              <a:lnSpc>
                <a:spcPct val="100000"/>
              </a:lnSpc>
            </a:pPr>
            <a:endParaRPr lang="fr" sz="2600" dirty="0"/>
          </a:p>
        </p:txBody>
      </p:sp>
    </p:spTree>
    <p:extLst>
      <p:ext uri="{BB962C8B-B14F-4D97-AF65-F5344CB8AC3E}">
        <p14:creationId xmlns:p14="http://schemas.microsoft.com/office/powerpoint/2010/main" val="202001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Mon rôle au sein d’EPD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4" y="1176724"/>
            <a:ext cx="11653935" cy="4681151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10000"/>
              </a:lnSpc>
            </a:pPr>
            <a:r>
              <a:rPr lang="fr" sz="2600" dirty="0"/>
              <a:t>G</a:t>
            </a:r>
            <a:r>
              <a:rPr lang="fr" sz="2600" b="0" i="0" u="none" baseline="0" dirty="0"/>
              <a:t>érer plusieurs groupes d’expert·es et collaborer étroitement dans le cadre de discussions techniques, qui nous aident à élaborer des monographies en phase avec les dernières avancées scientifiques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fr" sz="1100" dirty="0"/>
          </a:p>
          <a:p>
            <a:pPr algn="l" rtl="0">
              <a:lnSpc>
                <a:spcPct val="110000"/>
              </a:lnSpc>
            </a:pPr>
            <a:r>
              <a:rPr lang="fr" sz="2600" dirty="0"/>
              <a:t>É</a:t>
            </a:r>
            <a:r>
              <a:rPr lang="fr" sz="2600" b="0" i="0" u="none" baseline="0" dirty="0"/>
              <a:t>valuer des données scientifiques, soutenir et coordonner l’élaboration, la vérification, la révision et la validation scientifiques des procédures analytiques dans les (nouvelles) monographies</a:t>
            </a:r>
          </a:p>
          <a:p>
            <a:pPr>
              <a:lnSpc>
                <a:spcPct val="110000"/>
              </a:lnSpc>
            </a:pPr>
            <a:endParaRPr lang="fr" sz="1100" dirty="0"/>
          </a:p>
          <a:p>
            <a:pPr>
              <a:lnSpc>
                <a:spcPct val="110000"/>
              </a:lnSpc>
            </a:pPr>
            <a:r>
              <a:rPr lang="fr" sz="2600" dirty="0"/>
              <a:t>Préparer des demandes d’étude détaillées à destination de </a:t>
            </a:r>
            <a:r>
              <a:rPr lang="fr" sz="2600" b="0" i="0" u="none" baseline="0" dirty="0"/>
              <a:t>laboratoires (interne et externes) et veill</a:t>
            </a:r>
            <a:r>
              <a:rPr lang="fr" sz="2600" dirty="0"/>
              <a:t>er</a:t>
            </a:r>
            <a:r>
              <a:rPr lang="fr" sz="2600" b="0" i="0" u="none" baseline="0" dirty="0"/>
              <a:t> à ce qu’ils réalisent les contrôles analytiques en temps voulu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fr" sz="1000" dirty="0"/>
          </a:p>
          <a:p>
            <a:pPr algn="l" rtl="0">
              <a:lnSpc>
                <a:spcPct val="110000"/>
              </a:lnSpc>
            </a:pPr>
            <a:r>
              <a:rPr lang="fr" sz="2600" dirty="0"/>
              <a:t>R</a:t>
            </a:r>
            <a:r>
              <a:rPr lang="fr" sz="2600" b="0" i="0" u="none" baseline="0" dirty="0"/>
              <a:t>édiger les textes de la Ph. Eur. (monographies et chapitres généraux) en étroite coopération avec des expert·es du domaine, sur la base de données scientifiques</a:t>
            </a:r>
          </a:p>
        </p:txBody>
      </p:sp>
    </p:spTree>
    <p:extLst>
      <p:ext uri="{BB962C8B-B14F-4D97-AF65-F5344CB8AC3E}">
        <p14:creationId xmlns:p14="http://schemas.microsoft.com/office/powerpoint/2010/main" val="46947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AA46-7FAF-7F88-FBAB-BDE2C8A011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Travailler à EPD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26948-94A9-0A56-9FDF-24879596FA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4008" y="918843"/>
            <a:ext cx="9963983" cy="5315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EC4FA-08AC-C23C-94EA-1BE83E79EB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02375" y="3115144"/>
            <a:ext cx="3884025" cy="1575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" sz="2800" b="0" i="0" u="none" kern="1200" baseline="0" dirty="0">
                <a:solidFill>
                  <a:schemeClr val="bg1"/>
                </a:solidFill>
              </a:rPr>
              <a:t>L’environnement de travail est dynamique, avec un bel esprit d’équipe et de collaboration, que ce soit en interne ou en externe.</a:t>
            </a:r>
            <a:endParaRPr lang="fr" sz="2800" kern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6EDB1-D145-8EC6-BF71-2A9412955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05600" y="2789199"/>
            <a:ext cx="3884025" cy="1575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" sz="2800" b="0" i="0" u="none" baseline="0" dirty="0">
                <a:solidFill>
                  <a:schemeClr val="bg1"/>
                </a:solidFill>
              </a:rPr>
              <a:t>Chaque texte de la Pharmacopée est rendu possible par la conjugaison des connaissances scientifiques et des efforts de chacun et chacune.</a:t>
            </a:r>
          </a:p>
        </p:txBody>
      </p:sp>
    </p:spTree>
    <p:extLst>
      <p:ext uri="{BB962C8B-B14F-4D97-AF65-F5344CB8AC3E}">
        <p14:creationId xmlns:p14="http://schemas.microsoft.com/office/powerpoint/2010/main" val="2508341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A094-248E-20DA-5FEB-9ABD0813E48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 dirty="0"/>
              <a:t>Le rôle des responsables de programme scientifique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C24E0-634E-0AE3-8E32-A26D205CDCF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/>
              <a:t>au sein du Service du Laboratoire (DLab)</a:t>
            </a:r>
          </a:p>
          <a:p>
            <a:endParaRPr lang="fr" dirty="0"/>
          </a:p>
          <a:p>
            <a:pPr rtl="0"/>
            <a:r>
              <a:rPr lang="fr" b="0" i="0" u="none" baseline="0"/>
              <a:t>Jochen PAUWELS</a:t>
            </a:r>
          </a:p>
        </p:txBody>
      </p:sp>
    </p:spTree>
    <p:extLst>
      <p:ext uri="{BB962C8B-B14F-4D97-AF65-F5344CB8AC3E}">
        <p14:creationId xmlns:p14="http://schemas.microsoft.com/office/powerpoint/2010/main" val="26128595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7145" y="181232"/>
            <a:ext cx="11653934" cy="477876"/>
          </a:xfrm>
        </p:spPr>
        <p:txBody>
          <a:bodyPr anchor="ctr">
            <a:noAutofit/>
          </a:bodyPr>
          <a:lstStyle/>
          <a:p>
            <a:pPr algn="l" rtl="0"/>
            <a:r>
              <a:rPr lang="fr" b="0" i="0" u="none" baseline="0"/>
              <a:t>Jochen Pauwels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1CA5-1C4F-DA75-C123-74BB3749C6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0976" y="1097149"/>
            <a:ext cx="4716399" cy="46637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7438B2-367E-8EFA-F34C-5AE122B4ADD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19673" y="1253331"/>
            <a:ext cx="69913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" b="1" i="0" u="none" baseline="0"/>
              <a:t>Responsable de la division Chimie Analytique </a:t>
            </a:r>
          </a:p>
          <a:p>
            <a:pPr marL="0" indent="0" algn="l" rtl="0">
              <a:buNone/>
            </a:pPr>
            <a:r>
              <a:rPr lang="fr" b="0" i="0" u="none" baseline="0"/>
              <a:t>au sein du Service du Laboratoire (DLab)</a:t>
            </a:r>
          </a:p>
          <a:p>
            <a:pPr marL="0" indent="0" algn="l" rtl="0">
              <a:buNone/>
            </a:pPr>
            <a:endParaRPr lang="fr" dirty="0"/>
          </a:p>
          <a:p>
            <a:pPr marL="0" indent="0" algn="l" rtl="0">
              <a:buNone/>
            </a:pPr>
            <a:r>
              <a:rPr lang="fr" sz="2400" b="0" i="0" u="none" baseline="0"/>
              <a:t>A rejoint l’EDQM en 2012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0038774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L’environnement de travail</a:t>
            </a:r>
            <a:endParaRPr lang="fr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818373-BF31-3CF9-790A-D0FCAD2B4DB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311685" y="1958089"/>
            <a:ext cx="1573873" cy="3803356"/>
            <a:chOff x="6311685" y="1958089"/>
            <a:chExt cx="1573873" cy="3803356"/>
          </a:xfrm>
        </p:grpSpPr>
        <p:sp>
          <p:nvSpPr>
            <p:cNvPr id="45" name="Rounded Rectangle 44"/>
            <p:cNvSpPr/>
            <p:nvPr/>
          </p:nvSpPr>
          <p:spPr>
            <a:xfrm>
              <a:off x="6311685" y="1958089"/>
              <a:ext cx="1573873" cy="3803356"/>
            </a:xfrm>
            <a:prstGeom prst="roundRect">
              <a:avLst/>
            </a:prstGeom>
            <a:noFill/>
            <a:ln w="38100">
              <a:solidFill>
                <a:srgbClr val="0E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9618" y="2010338"/>
              <a:ext cx="1460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b="1" i="0" u="none" baseline="0" dirty="0"/>
                <a:t>Étalons de référence</a:t>
              </a:r>
              <a:endParaRPr lang="fr" b="1" dirty="0"/>
            </a:p>
          </p:txBody>
        </p:sp>
      </p:grpSp>
      <p:sp>
        <p:nvSpPr>
          <p:cNvPr id="46" name="Rounded Rectangle 45"/>
          <p:cNvSpPr/>
          <p:nvPr>
            <p:custDataLst>
              <p:tags r:id="rId3"/>
            </p:custDataLst>
          </p:nvPr>
        </p:nvSpPr>
        <p:spPr>
          <a:xfrm>
            <a:off x="8163583" y="1958089"/>
            <a:ext cx="1573873" cy="3803356"/>
          </a:xfrm>
          <a:prstGeom prst="roundRect">
            <a:avLst/>
          </a:prstGeom>
          <a:noFill/>
          <a:ln w="38100">
            <a:solidFill>
              <a:srgbClr val="0E3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17075" y="3111374"/>
            <a:ext cx="1048114" cy="1486289"/>
          </a:xfrm>
          <a:prstGeom prst="rect">
            <a:avLst/>
          </a:prstGeom>
          <a:ln w="38100">
            <a:noFill/>
          </a:ln>
        </p:spPr>
      </p:pic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186840" y="2013723"/>
            <a:ext cx="153701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fr" b="1" i="0" u="none" baseline="0" dirty="0"/>
              <a:t>Procédures analytiques</a:t>
            </a:r>
            <a:endParaRPr lang="fr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2682EC-97B5-213C-8844-31D0973E9A2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0002777" y="1958089"/>
            <a:ext cx="1636210" cy="3803356"/>
            <a:chOff x="10002777" y="1958089"/>
            <a:chExt cx="1636210" cy="3803356"/>
          </a:xfrm>
          <a:noFill/>
        </p:grpSpPr>
        <p:sp>
          <p:nvSpPr>
            <p:cNvPr id="47" name="Rounded Rectangle 46"/>
            <p:cNvSpPr/>
            <p:nvPr/>
          </p:nvSpPr>
          <p:spPr>
            <a:xfrm>
              <a:off x="10033947" y="1958089"/>
              <a:ext cx="1573873" cy="3803356"/>
            </a:xfrm>
            <a:prstGeom prst="roundRect">
              <a:avLst/>
            </a:prstGeom>
            <a:grpFill/>
            <a:ln w="38100">
              <a:solidFill>
                <a:srgbClr val="0E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06132" y="2982027"/>
              <a:ext cx="1429501" cy="1545580"/>
            </a:xfrm>
            <a:prstGeom prst="rect">
              <a:avLst/>
            </a:prstGeom>
            <a:grpFill/>
          </p:spPr>
        </p:pic>
        <p:sp>
          <p:nvSpPr>
            <p:cNvPr id="32" name="TextBox 31"/>
            <p:cNvSpPr txBox="1"/>
            <p:nvPr/>
          </p:nvSpPr>
          <p:spPr>
            <a:xfrm>
              <a:off x="10002777" y="2010338"/>
              <a:ext cx="16362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b="1" i="0" u="none" baseline="0" dirty="0"/>
                <a:t>Instruments analytiques</a:t>
              </a:r>
              <a:endParaRPr lang="fr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11FD3D-E0F3-10F4-D131-B5874E8C869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35796" y="1093450"/>
            <a:ext cx="10972023" cy="644495"/>
            <a:chOff x="635796" y="1093450"/>
            <a:chExt cx="10972023" cy="644495"/>
          </a:xfrm>
        </p:grpSpPr>
        <p:sp>
          <p:nvSpPr>
            <p:cNvPr id="51" name="Rounded Rectangle 50"/>
            <p:cNvSpPr/>
            <p:nvPr/>
          </p:nvSpPr>
          <p:spPr>
            <a:xfrm>
              <a:off x="6283852" y="1098072"/>
              <a:ext cx="5323967" cy="639873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35796" y="1093450"/>
              <a:ext cx="4682782" cy="639873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25883" y="1139891"/>
              <a:ext cx="2502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fr" sz="2800" b="1" i="0" u="none" baseline="0">
                  <a:solidFill>
                    <a:schemeClr val="bg1"/>
                  </a:solidFill>
                </a:rPr>
                <a:t>Organisation</a:t>
              </a:r>
              <a:endParaRPr lang="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85593" y="1139891"/>
              <a:ext cx="1850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fr" sz="2800" b="1" i="0" u="none" baseline="0">
                  <a:solidFill>
                    <a:schemeClr val="bg1"/>
                  </a:solidFill>
                </a:rPr>
                <a:t>Activités</a:t>
              </a:r>
              <a:endParaRPr lang="fr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281AA5-93D0-F268-D9A6-D507E7DCDADA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99176" y="1958089"/>
            <a:ext cx="4735610" cy="3864692"/>
            <a:chOff x="599176" y="1958089"/>
            <a:chExt cx="4735610" cy="38646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1522E7-58BE-7080-2D4A-F0A805071646}"/>
                </a:ext>
              </a:extLst>
            </p:cNvPr>
            <p:cNvGrpSpPr/>
            <p:nvPr/>
          </p:nvGrpSpPr>
          <p:grpSpPr>
            <a:xfrm>
              <a:off x="628127" y="1958089"/>
              <a:ext cx="4682782" cy="1163782"/>
              <a:chOff x="628127" y="1958089"/>
              <a:chExt cx="4682782" cy="116378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28127" y="1958089"/>
                <a:ext cx="4682782" cy="1163782"/>
              </a:xfrm>
              <a:prstGeom prst="roundRect">
                <a:avLst/>
              </a:prstGeom>
              <a:solidFill>
                <a:srgbClr val="0E3D8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0935" y="2054083"/>
                <a:ext cx="3086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fr" b="1" i="0" u="none" baseline="0">
                    <a:solidFill>
                      <a:schemeClr val="bg1"/>
                    </a:solidFill>
                  </a:rPr>
                  <a:t>Laboratoire de l’EDQM (DLab)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4723440" y="2019570"/>
                <a:ext cx="551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>
                    <a:solidFill>
                      <a:schemeClr val="bg1"/>
                    </a:solidFill>
                  </a:rPr>
                  <a:t>53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2956" y="2697358"/>
                <a:ext cx="439628" cy="30435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9285" y="2698058"/>
                <a:ext cx="462964" cy="28896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17413" y="2694225"/>
                <a:ext cx="511851" cy="29365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4076" y="2701131"/>
                <a:ext cx="439820" cy="28089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18550" y="2700759"/>
                <a:ext cx="433067" cy="27108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01662" y="2670102"/>
                <a:ext cx="457776" cy="30378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2302" y="2706658"/>
                <a:ext cx="476056" cy="28575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25568" y="2673197"/>
                <a:ext cx="442973" cy="297596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F3A4C7-2D18-32F4-4AFA-8BC7BFA5D18B}"/>
                </a:ext>
              </a:extLst>
            </p:cNvPr>
            <p:cNvGrpSpPr/>
            <p:nvPr/>
          </p:nvGrpSpPr>
          <p:grpSpPr>
            <a:xfrm>
              <a:off x="599176" y="3282499"/>
              <a:ext cx="3029446" cy="1163782"/>
              <a:chOff x="599176" y="3282499"/>
              <a:chExt cx="3029446" cy="116378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99176" y="3282499"/>
                <a:ext cx="3029446" cy="1163782"/>
              </a:xfrm>
              <a:prstGeom prst="roundRect">
                <a:avLst/>
              </a:prstGeom>
              <a:solidFill>
                <a:srgbClr val="0E3D8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44351" y="3644814"/>
                <a:ext cx="2350599" cy="666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 dirty="0">
                    <a:solidFill>
                      <a:schemeClr val="bg1"/>
                    </a:solidFill>
                  </a:rPr>
                  <a:t>Division </a:t>
                </a:r>
              </a:p>
              <a:p>
                <a:pPr algn="l" rtl="0"/>
                <a:r>
                  <a:rPr lang="fr" b="1" i="0" u="none" baseline="0" dirty="0">
                    <a:solidFill>
                      <a:schemeClr val="bg1"/>
                    </a:solidFill>
                  </a:rPr>
                  <a:t>Chimie analytique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flipH="1">
                <a:off x="3024416" y="3371851"/>
                <a:ext cx="551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>
                    <a:solidFill>
                      <a:schemeClr val="bg1"/>
                    </a:solidFill>
                  </a:rPr>
                  <a:t>36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EB3B98-7FF3-A376-8498-199EE05DE68E}"/>
                </a:ext>
              </a:extLst>
            </p:cNvPr>
            <p:cNvGrpSpPr/>
            <p:nvPr/>
          </p:nvGrpSpPr>
          <p:grpSpPr>
            <a:xfrm>
              <a:off x="602726" y="4597663"/>
              <a:ext cx="4732060" cy="1225118"/>
              <a:chOff x="552939" y="4597663"/>
              <a:chExt cx="4698689" cy="122511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71947" y="4597663"/>
                <a:ext cx="2657001" cy="1163782"/>
              </a:xfrm>
              <a:prstGeom prst="roundRect">
                <a:avLst/>
              </a:prstGeom>
              <a:solidFill>
                <a:srgbClr val="0E3D8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311657" y="4597663"/>
                <a:ext cx="1939525" cy="1163782"/>
              </a:xfrm>
              <a:prstGeom prst="roundRect">
                <a:avLst/>
              </a:prstGeom>
              <a:solidFill>
                <a:srgbClr val="0E3D8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2939" y="4821932"/>
                <a:ext cx="27895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dirty="0">
                    <a:solidFill>
                      <a:schemeClr val="bg1"/>
                    </a:solidFill>
                  </a:rPr>
                  <a:t>R</a:t>
                </a:r>
                <a:r>
                  <a:rPr lang="fr" b="1" i="0" u="none" baseline="0" dirty="0">
                    <a:solidFill>
                      <a:schemeClr val="bg1"/>
                    </a:solidFill>
                  </a:rPr>
                  <a:t>esponsables de </a:t>
                </a:r>
              </a:p>
              <a:p>
                <a:pPr algn="l" rtl="0"/>
                <a:r>
                  <a:rPr lang="fr" b="1" i="0" u="none" baseline="0" dirty="0">
                    <a:solidFill>
                      <a:schemeClr val="bg1"/>
                    </a:solidFill>
                  </a:rPr>
                  <a:t>programme scientifique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7398" y="4899451"/>
                <a:ext cx="18237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dirty="0">
                    <a:solidFill>
                      <a:schemeClr val="bg1"/>
                    </a:solidFill>
                  </a:rPr>
                  <a:t>T</a:t>
                </a:r>
                <a:r>
                  <a:rPr lang="fr" b="1" i="0" u="none" baseline="0" dirty="0">
                    <a:solidFill>
                      <a:schemeClr val="bg1"/>
                    </a:solidFill>
                  </a:rPr>
                  <a:t>echniciennes et techniciens de laboratoire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4700219" y="4621055"/>
                <a:ext cx="551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 dirty="0">
                    <a:solidFill>
                      <a:schemeClr val="bg1"/>
                    </a:solidFill>
                  </a:rPr>
                  <a:t>26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flipH="1">
                <a:off x="2779139" y="4671722"/>
                <a:ext cx="551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>
                    <a:solidFill>
                      <a:schemeClr val="bg1"/>
                    </a:solidFill>
                  </a:rPr>
                  <a:t>8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C1AB60-68BF-E5DB-4F2D-D6302299FF2B}"/>
                </a:ext>
              </a:extLst>
            </p:cNvPr>
            <p:cNvGrpSpPr/>
            <p:nvPr/>
          </p:nvGrpSpPr>
          <p:grpSpPr>
            <a:xfrm>
              <a:off x="3737036" y="3282499"/>
              <a:ext cx="1597302" cy="1163782"/>
              <a:chOff x="3737036" y="3282499"/>
              <a:chExt cx="1597302" cy="116378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737036" y="3282499"/>
                <a:ext cx="1573873" cy="1163782"/>
              </a:xfrm>
              <a:prstGeom prst="roundRect">
                <a:avLst/>
              </a:prstGeom>
              <a:solidFill>
                <a:srgbClr val="0E3D8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49367" y="3556701"/>
                <a:ext cx="1207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 dirty="0">
                    <a:solidFill>
                      <a:schemeClr val="bg1"/>
                    </a:solidFill>
                  </a:rPr>
                  <a:t>Section Biologie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flipH="1">
                <a:off x="4782929" y="3305236"/>
                <a:ext cx="551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fr" b="1" i="0" u="none" baseline="0">
                    <a:solidFill>
                      <a:schemeClr val="bg1"/>
                    </a:solidFill>
                  </a:rPr>
                  <a:t>11</a:t>
                </a:r>
                <a:endParaRPr lang="fr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A6A36B-1846-75E2-65C3-3EAE9A81E862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721632" y="4742027"/>
            <a:ext cx="4578107" cy="813916"/>
            <a:chOff x="6717876" y="4600854"/>
            <a:chExt cx="4578107" cy="81391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717876" y="4600854"/>
              <a:ext cx="761489" cy="76967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616090" y="4645093"/>
              <a:ext cx="761489" cy="76967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534494" y="4645092"/>
              <a:ext cx="761489" cy="769677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9E229D4-8C2F-240C-4AE9-25AA312C291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400566" y="3305236"/>
            <a:ext cx="1405319" cy="11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lock Arc 22">
            <a:extLst>
              <a:ext uri="{FF2B5EF4-FFF2-40B4-BE49-F238E27FC236}">
                <a16:creationId xmlns:a16="http://schemas.microsoft.com/office/drawing/2014/main" id="{5903D017-22A8-F431-D23E-76A64A0EB2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683761" y="1205814"/>
            <a:ext cx="4696717" cy="489604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Ce que je fais</a:t>
            </a:r>
            <a:endParaRPr lang="fr" dirty="0"/>
          </a:p>
        </p:txBody>
      </p:sp>
      <p:sp>
        <p:nvSpPr>
          <p:cNvPr id="18" name="Rounded Rectangle 17"/>
          <p:cNvSpPr/>
          <p:nvPr>
            <p:custDataLst>
              <p:tags r:id="rId3"/>
            </p:custDataLst>
          </p:nvPr>
        </p:nvSpPr>
        <p:spPr>
          <a:xfrm>
            <a:off x="10588916" y="1331499"/>
            <a:ext cx="1319600" cy="4652769"/>
          </a:xfrm>
          <a:prstGeom prst="roundRect">
            <a:avLst/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180000" algn="ctr" rtl="0"/>
            <a:r>
              <a:rPr lang="fr" sz="2800" b="1" i="0" u="none" baseline="0" dirty="0"/>
              <a:t> Réseau</a:t>
            </a:r>
            <a:endParaRPr lang="fr" sz="28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C05615-7DE9-E595-2F8F-E232825E258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983725" y="1331500"/>
            <a:ext cx="4078926" cy="1212042"/>
            <a:chOff x="3678372" y="1470136"/>
            <a:chExt cx="3205632" cy="1212042"/>
          </a:xfrm>
        </p:grpSpPr>
        <p:sp>
          <p:nvSpPr>
            <p:cNvPr id="22" name="Rounded Rectangle 50">
              <a:extLst>
                <a:ext uri="{FF2B5EF4-FFF2-40B4-BE49-F238E27FC236}">
                  <a16:creationId xmlns:a16="http://schemas.microsoft.com/office/drawing/2014/main" id="{68F10E14-6409-CBD5-899A-1A6852185E84}"/>
                </a:ext>
              </a:extLst>
            </p:cNvPr>
            <p:cNvSpPr/>
            <p:nvPr/>
          </p:nvSpPr>
          <p:spPr>
            <a:xfrm>
              <a:off x="3678372" y="1470136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4DF460-ADE3-2C0D-F831-2D2FD0496768}"/>
                </a:ext>
              </a:extLst>
            </p:cNvPr>
            <p:cNvSpPr txBox="1"/>
            <p:nvPr/>
          </p:nvSpPr>
          <p:spPr>
            <a:xfrm>
              <a:off x="4708288" y="1839242"/>
              <a:ext cx="20628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2100" b="1" i="0" u="none" baseline="0" dirty="0">
                  <a:solidFill>
                    <a:schemeClr val="bg1"/>
                  </a:solidFill>
                </a:rPr>
                <a:t>Gestion d’équipes</a:t>
              </a:r>
            </a:p>
          </p:txBody>
        </p:sp>
      </p:grpSp>
      <p:sp>
        <p:nvSpPr>
          <p:cNvPr id="20" name="Rounded Rectangle 50">
            <a:extLst>
              <a:ext uri="{FF2B5EF4-FFF2-40B4-BE49-F238E27FC236}">
                <a16:creationId xmlns:a16="http://schemas.microsoft.com/office/drawing/2014/main" id="{3C27780D-8864-DC43-5080-241DDD5F89F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83484" y="2857500"/>
            <a:ext cx="2507342" cy="1790700"/>
          </a:xfrm>
          <a:prstGeom prst="roundRect">
            <a:avLst/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641F89-32C7-45D4-0E3A-202E923971D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6547" y="3059410"/>
            <a:ext cx="2793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400" b="1" i="0" u="none" baseline="0" dirty="0">
                <a:solidFill>
                  <a:schemeClr val="bg1"/>
                </a:solidFill>
              </a:rPr>
              <a:t>Responsable</a:t>
            </a:r>
            <a:br>
              <a:rPr lang="fr" sz="2400" b="1" i="0" u="none" baseline="0" dirty="0">
                <a:solidFill>
                  <a:schemeClr val="bg1"/>
                </a:solidFill>
              </a:rPr>
            </a:br>
            <a:r>
              <a:rPr lang="fr" sz="2400" b="1" i="0" u="none" baseline="0" dirty="0">
                <a:solidFill>
                  <a:schemeClr val="bg1"/>
                </a:solidFill>
              </a:rPr>
              <a:t>de programme scientifique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C96F48-5AC3-3D16-5A0C-20930FBA0FB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317987" y="3047815"/>
            <a:ext cx="3799107" cy="1212042"/>
            <a:chOff x="3678372" y="1470136"/>
            <a:chExt cx="3252238" cy="1212042"/>
          </a:xfrm>
        </p:grpSpPr>
        <p:sp>
          <p:nvSpPr>
            <p:cNvPr id="26" name="Rounded Rectangle 50">
              <a:extLst>
                <a:ext uri="{FF2B5EF4-FFF2-40B4-BE49-F238E27FC236}">
                  <a16:creationId xmlns:a16="http://schemas.microsoft.com/office/drawing/2014/main" id="{ABE173E9-AFF3-C9E1-9E44-316695A1B0FE}"/>
                </a:ext>
              </a:extLst>
            </p:cNvPr>
            <p:cNvSpPr/>
            <p:nvPr/>
          </p:nvSpPr>
          <p:spPr>
            <a:xfrm>
              <a:off x="3678372" y="1470136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A0746D-3192-E61B-E928-3EADC7CC83A2}"/>
                </a:ext>
              </a:extLst>
            </p:cNvPr>
            <p:cNvSpPr txBox="1"/>
            <p:nvPr/>
          </p:nvSpPr>
          <p:spPr>
            <a:xfrm>
              <a:off x="4572145" y="1894964"/>
              <a:ext cx="23584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2100" b="1" i="0" u="none" baseline="0" dirty="0">
                  <a:solidFill>
                    <a:schemeClr val="bg1"/>
                  </a:solidFill>
                </a:rPr>
                <a:t>Gestion de projets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CAD7FE-7BC4-A2BC-1A0A-E433A8BAEC1A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974199" y="4772227"/>
            <a:ext cx="4088451" cy="1212042"/>
            <a:chOff x="3678372" y="1470136"/>
            <a:chExt cx="3205632" cy="1212042"/>
          </a:xfrm>
        </p:grpSpPr>
        <p:sp>
          <p:nvSpPr>
            <p:cNvPr id="29" name="Rounded Rectangle 50">
              <a:extLst>
                <a:ext uri="{FF2B5EF4-FFF2-40B4-BE49-F238E27FC236}">
                  <a16:creationId xmlns:a16="http://schemas.microsoft.com/office/drawing/2014/main" id="{ECBDD298-A5A2-51B5-49C5-30D4D5949A8B}"/>
                </a:ext>
              </a:extLst>
            </p:cNvPr>
            <p:cNvSpPr/>
            <p:nvPr/>
          </p:nvSpPr>
          <p:spPr>
            <a:xfrm>
              <a:off x="3678372" y="1470136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93C986-55FA-5C39-91A3-FAAB19F1FCCF}"/>
                </a:ext>
              </a:extLst>
            </p:cNvPr>
            <p:cNvSpPr txBox="1"/>
            <p:nvPr/>
          </p:nvSpPr>
          <p:spPr>
            <a:xfrm>
              <a:off x="4719878" y="1706825"/>
              <a:ext cx="20628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2100" b="1" i="0" u="none" baseline="0" dirty="0">
                  <a:solidFill>
                    <a:schemeClr val="bg1"/>
                  </a:solidFill>
                </a:rPr>
                <a:t>Gestion d’études de laboratoire</a:t>
              </a:r>
            </a:p>
          </p:txBody>
        </p:sp>
      </p:grpSp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F08188-02AB-39F6-3929-374837EBD75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3360" r="51587" b="74777"/>
          <a:stretch/>
        </p:blipFill>
        <p:spPr>
          <a:xfrm>
            <a:off x="3108834" y="4772227"/>
            <a:ext cx="1193698" cy="1114697"/>
          </a:xfrm>
          <a:prstGeom prst="rect">
            <a:avLst/>
          </a:prstGeom>
        </p:spPr>
      </p:pic>
      <p:pic>
        <p:nvPicPr>
          <p:cNvPr id="39" name="Picture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294B83-D5E4-A403-A037-7A753645CFC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t="75651" r="51416" b="4537"/>
          <a:stretch/>
        </p:blipFill>
        <p:spPr>
          <a:xfrm>
            <a:off x="3126668" y="1424699"/>
            <a:ext cx="1123406" cy="1010194"/>
          </a:xfrm>
          <a:prstGeom prst="rect">
            <a:avLst/>
          </a:prstGeom>
        </p:spPr>
      </p:pic>
      <p:pic>
        <p:nvPicPr>
          <p:cNvPr id="40" name="Picture 3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946B4D-D664-005A-8FA0-56ECCEC0AC8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t="29944" r="52795" b="48719"/>
          <a:stretch/>
        </p:blipFill>
        <p:spPr>
          <a:xfrm>
            <a:off x="3427730" y="3109870"/>
            <a:ext cx="1062446" cy="1087932"/>
          </a:xfrm>
          <a:prstGeom prst="rect">
            <a:avLst/>
          </a:prstGeom>
        </p:spPr>
      </p:pic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03ADA3-E886-545B-6F41-37D7E5F7C43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53992" r="52769" b="26195"/>
          <a:stretch/>
        </p:blipFill>
        <p:spPr>
          <a:xfrm>
            <a:off x="10734910" y="1297443"/>
            <a:ext cx="1027612" cy="10101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C645C40-43CA-4931-FB0E-C59E06959A3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898805" y="2740423"/>
            <a:ext cx="1405319" cy="1519434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0DAB08-93D1-5935-AAE5-4613B4DEE19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217801" y="4632586"/>
            <a:ext cx="953191" cy="1351682"/>
          </a:xfrm>
          <a:prstGeom prst="rect">
            <a:avLst/>
          </a:prstGeom>
          <a:ln w="38100"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D74AC8-68A1-0CB9-E244-33161EBC8AE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225415" y="3109870"/>
            <a:ext cx="1405319" cy="11410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7719135-5A84-75F7-CF0E-2C3388B5DD42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288286" y="4843223"/>
            <a:ext cx="1405319" cy="11410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62A717-3765-6889-7445-58C184A96DD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210598" y="1205815"/>
            <a:ext cx="3232740" cy="14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" sz="6000" b="0" i="0" u="none" baseline="0">
                <a:latin typeface="+mj-lt"/>
                <a:ea typeface="+mj-ea"/>
                <a:cs typeface="+mj-cs"/>
              </a:rPr>
              <a:t>Protéger la santé publique 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 defTabSz="914400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fr" sz="2400" b="0" i="0" u="none" baseline="0" dirty="0"/>
              <a:t>Le Conseil de l’Europe et </a:t>
            </a:r>
            <a:r>
              <a:rPr lang="fr" sz="2400" dirty="0"/>
              <a:t>l</a:t>
            </a:r>
            <a:r>
              <a:rPr lang="fr" sz="2400" b="0" i="0" u="none" baseline="0" dirty="0"/>
              <a:t>a Direction européenne de la qualité du médicament &amp; soins de santé (EDQM)</a:t>
            </a:r>
          </a:p>
          <a:p>
            <a:pPr lvl="0" algn="ctr" defTabSz="914400" rtl="0">
              <a:lnSpc>
                <a:spcPct val="90000"/>
              </a:lnSpc>
              <a:spcBef>
                <a:spcPts val="1000"/>
              </a:spcBef>
              <a:defRPr/>
            </a:pPr>
            <a:endParaRPr lang="fr" sz="2400" dirty="0"/>
          </a:p>
          <a:p>
            <a:pPr lvl="0" algn="ctr" defTabSz="914400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fr" sz="2400" b="0" i="0" u="none" baseline="0" dirty="0"/>
              <a:t>Suzanne HENDERSON</a:t>
            </a:r>
          </a:p>
        </p:txBody>
      </p:sp>
    </p:spTree>
    <p:extLst>
      <p:ext uri="{BB962C8B-B14F-4D97-AF65-F5344CB8AC3E}">
        <p14:creationId xmlns:p14="http://schemas.microsoft.com/office/powerpoint/2010/main" val="242515281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A094-248E-20DA-5FEB-9ABD0813E48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/>
              <a:t>Le rôle des responsables de programme scientifique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C24E0-634E-0AE3-8E32-A26D205CDCF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/>
              <a:t>au sein du Service de la Certification des Substances (DCEP)</a:t>
            </a:r>
          </a:p>
          <a:p>
            <a:endParaRPr lang="fr" dirty="0"/>
          </a:p>
          <a:p>
            <a:pPr rtl="0"/>
            <a:r>
              <a:rPr lang="fr" b="0" i="0" u="none" baseline="0"/>
              <a:t>Andrea MELLONI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70909873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7145" y="181232"/>
            <a:ext cx="11653934" cy="477876"/>
          </a:xfrm>
        </p:spPr>
        <p:txBody>
          <a:bodyPr anchor="ctr">
            <a:noAutofit/>
          </a:bodyPr>
          <a:lstStyle/>
          <a:p>
            <a:pPr algn="l" rtl="0"/>
            <a:r>
              <a:rPr lang="fr" b="0" i="0" u="none" baseline="0"/>
              <a:t>Andrea Melloni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419725" y="1253331"/>
            <a:ext cx="6072827" cy="43513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" b="1" i="0" u="none" baseline="0"/>
              <a:t>Évaluateur de CEP </a:t>
            </a:r>
          </a:p>
          <a:p>
            <a:pPr marL="0" indent="0" algn="l" rtl="0">
              <a:buNone/>
            </a:pPr>
            <a:r>
              <a:rPr lang="fr" b="0" i="0" u="none" baseline="0"/>
              <a:t>au sein du Service de la Certification des Substances (DCEP)</a:t>
            </a:r>
          </a:p>
          <a:p>
            <a:pPr marL="0" indent="0" algn="l" rtl="0">
              <a:buNone/>
            </a:pPr>
            <a:endParaRPr lang="fr" dirty="0"/>
          </a:p>
          <a:p>
            <a:pPr marL="0" indent="0" algn="l" rtl="0">
              <a:buNone/>
            </a:pPr>
            <a:r>
              <a:rPr lang="fr" sz="2400" b="0" i="0" u="none" baseline="0"/>
              <a:t>A rejoint l’EDQM en 2020</a:t>
            </a:r>
          </a:p>
          <a:p>
            <a:endParaRPr lang="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F458A-97AC-3294-1DDD-216DBE552E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7145" y="1097149"/>
            <a:ext cx="4663702" cy="46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951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6A2D-2DC6-C115-0459-A5561A144A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>
                <a:ea typeface="Calibri" panose="020F0502020204030204" pitchFamily="34" charset="0"/>
                <a:cs typeface="Calibri" panose="020F0502020204030204" pitchFamily="34" charset="0"/>
              </a:rPr>
              <a:t>DCEP</a:t>
            </a:r>
            <a:endParaRPr lang="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3A78-E119-6A80-8A41-0FCA0D78F9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5" y="1116580"/>
            <a:ext cx="11653935" cy="5295514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fr" sz="2600" b="0" i="0" u="none" baseline="0" dirty="0"/>
              <a:t>La DCEP gère la procédure de Certification de conformité aux monographies de la Ph. Eur., qui vise</a:t>
            </a:r>
            <a:r>
              <a:rPr lang="fr" sz="2600" b="0" i="0" u="none" dirty="0"/>
              <a:t> à :</a:t>
            </a:r>
            <a:endParaRPr lang="fr" sz="2600" b="0" i="0" u="none" baseline="0" dirty="0"/>
          </a:p>
          <a:p>
            <a:pPr>
              <a:lnSpc>
                <a:spcPct val="100000"/>
              </a:lnSpc>
            </a:pPr>
            <a:r>
              <a:rPr lang="fr" sz="2600" b="0" i="0" u="none" baseline="0" dirty="0"/>
              <a:t>évaluer et déterminer l’applicabilité des monographies au contrôle de la pureté chimique, de la qualité microbiologique et du risque de transmission d’</a:t>
            </a:r>
            <a:r>
              <a:rPr lang="fr-FR" sz="2600" dirty="0"/>
              <a:t>encéphalopathie spongiforme transmissible (EST)</a:t>
            </a:r>
            <a:r>
              <a:rPr lang="fr" sz="2600" dirty="0"/>
              <a:t>, </a:t>
            </a:r>
            <a:r>
              <a:rPr lang="fr" sz="2600" b="0" i="0" u="none" baseline="0" dirty="0"/>
              <a:t>le cas échéant, de toute substance </a:t>
            </a:r>
            <a:r>
              <a:rPr lang="fr" sz="2600" dirty="0"/>
              <a:t>faisant l’objet d’</a:t>
            </a:r>
            <a:r>
              <a:rPr lang="fr" sz="2600" b="0" i="0" u="none" baseline="0" dirty="0"/>
              <a:t>une monographie de la Ph. Eur. ;</a:t>
            </a:r>
          </a:p>
          <a:p>
            <a:pPr marL="0" indent="0" algn="l" rtl="0">
              <a:lnSpc>
                <a:spcPct val="100000"/>
              </a:lnSpc>
              <a:buNone/>
            </a:pPr>
            <a:endParaRPr lang="fr" sz="1000" dirty="0"/>
          </a:p>
          <a:p>
            <a:pPr algn="l" rtl="0">
              <a:lnSpc>
                <a:spcPct val="100000"/>
              </a:lnSpc>
            </a:pPr>
            <a:r>
              <a:rPr lang="fr" sz="2600" b="0" i="0" u="none" baseline="0" dirty="0"/>
              <a:t>vérifier la conformité des sites de fabrication/distribution couverts par des certificats de conformité aux monographies de la Ph. Eur. (CEP) aux : </a:t>
            </a:r>
          </a:p>
          <a:p>
            <a:pPr lvl="1" algn="l" rt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" sz="2200" b="0" i="0" u="none" baseline="0" dirty="0"/>
              <a:t>bonnes pratiques de fabrication (BPF) relatives aux médicaments pour usage humain ou vétérinaire, </a:t>
            </a:r>
          </a:p>
          <a:p>
            <a:pPr lvl="1" algn="l" rt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" sz="2200" b="0" i="0" u="none" baseline="0" dirty="0"/>
              <a:t>CEP délivrés sur la base des informations transmises dans les dossiers de demande de CEP.</a:t>
            </a:r>
          </a:p>
        </p:txBody>
      </p:sp>
    </p:spTree>
    <p:extLst>
      <p:ext uri="{BB962C8B-B14F-4D97-AF65-F5344CB8AC3E}">
        <p14:creationId xmlns:p14="http://schemas.microsoft.com/office/powerpoint/2010/main" val="1597391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6A2D-2DC6-C115-0459-A5561A144A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7145" y="181232"/>
            <a:ext cx="11653934" cy="477876"/>
          </a:xfrm>
        </p:spPr>
        <p:txBody>
          <a:bodyPr anchor="ctr">
            <a:noAutofit/>
          </a:bodyPr>
          <a:lstStyle/>
          <a:p>
            <a:pPr algn="l" rtl="0"/>
            <a:r>
              <a:rPr lang="fr" b="0" i="0" u="none" baseline="0"/>
              <a:t>L’équipe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990F1-36C7-FB84-A3ED-92B23BB5C7C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5256" y="1218288"/>
            <a:ext cx="11653933" cy="1212042"/>
            <a:chOff x="3678372" y="1470136"/>
            <a:chExt cx="3205632" cy="1212042"/>
          </a:xfrm>
        </p:grpSpPr>
        <p:sp>
          <p:nvSpPr>
            <p:cNvPr id="7" name="Rounded Rectangle 50">
              <a:extLst>
                <a:ext uri="{FF2B5EF4-FFF2-40B4-BE49-F238E27FC236}">
                  <a16:creationId xmlns:a16="http://schemas.microsoft.com/office/drawing/2014/main" id="{A00EE79B-1409-E1BC-C42E-5C9CC0875EAF}"/>
                </a:ext>
              </a:extLst>
            </p:cNvPr>
            <p:cNvSpPr/>
            <p:nvPr/>
          </p:nvSpPr>
          <p:spPr>
            <a:xfrm>
              <a:off x="3678372" y="1470136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932DDF-DDA8-E920-914D-7322F07FB0E0}"/>
                </a:ext>
              </a:extLst>
            </p:cNvPr>
            <p:cNvSpPr txBox="1"/>
            <p:nvPr/>
          </p:nvSpPr>
          <p:spPr>
            <a:xfrm>
              <a:off x="4201002" y="1682369"/>
              <a:ext cx="24626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2000" b="1" i="0" u="none" baseline="0" dirty="0">
                  <a:solidFill>
                    <a:schemeClr val="bg1"/>
                  </a:solidFill>
                </a:rPr>
                <a:t>Plus de 50 personnes chargées des évaluations, des inspections et des travaux scientifiques et administratifs</a:t>
              </a:r>
            </a:p>
          </p:txBody>
        </p:sp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F4B1D4-240C-9AF3-18C7-FD044D6E61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t="75651" r="51416" b="4537"/>
          <a:stretch/>
        </p:blipFill>
        <p:spPr>
          <a:xfrm>
            <a:off x="673552" y="1319211"/>
            <a:ext cx="1123406" cy="1010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22B463A-C0A4-8AFF-C765-6322E71A621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85256" y="2961101"/>
            <a:ext cx="11653933" cy="1212042"/>
            <a:chOff x="3678372" y="1470136"/>
            <a:chExt cx="3205632" cy="1212042"/>
          </a:xfrm>
        </p:grpSpPr>
        <p:sp>
          <p:nvSpPr>
            <p:cNvPr id="12" name="Rounded Rectangle 50">
              <a:extLst>
                <a:ext uri="{FF2B5EF4-FFF2-40B4-BE49-F238E27FC236}">
                  <a16:creationId xmlns:a16="http://schemas.microsoft.com/office/drawing/2014/main" id="{88EFD5ED-192B-6867-B403-BD05D6301C4C}"/>
                </a:ext>
              </a:extLst>
            </p:cNvPr>
            <p:cNvSpPr/>
            <p:nvPr/>
          </p:nvSpPr>
          <p:spPr>
            <a:xfrm>
              <a:off x="3678372" y="1470136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D2031E-CED2-8D31-531D-A83E15EEC2A2}"/>
                </a:ext>
              </a:extLst>
            </p:cNvPr>
            <p:cNvSpPr txBox="1"/>
            <p:nvPr/>
          </p:nvSpPr>
          <p:spPr>
            <a:xfrm>
              <a:off x="4201002" y="1547199"/>
              <a:ext cx="24938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2000" b="1" i="0" u="none" baseline="0" dirty="0">
                  <a:solidFill>
                    <a:schemeClr val="bg1"/>
                  </a:solidFill>
                </a:rPr>
                <a:t>La section Évaluation des nouveaux dossiers regroupe 11 évaluateurs et évaluatrices senior, qui évaluent les demandes de CEP (pureté chimique, plantes médicinales, EST, stérilité).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20852E-5AA6-76C6-25A6-6465A5E5946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77145" y="4706344"/>
            <a:ext cx="11653933" cy="1212042"/>
            <a:chOff x="3678372" y="1470136"/>
            <a:chExt cx="3205632" cy="1212042"/>
          </a:xfrm>
        </p:grpSpPr>
        <p:sp>
          <p:nvSpPr>
            <p:cNvPr id="15" name="Rounded Rectangle 50">
              <a:extLst>
                <a:ext uri="{FF2B5EF4-FFF2-40B4-BE49-F238E27FC236}">
                  <a16:creationId xmlns:a16="http://schemas.microsoft.com/office/drawing/2014/main" id="{E4904652-C93A-9D76-7569-560A7E6B9551}"/>
                </a:ext>
              </a:extLst>
            </p:cNvPr>
            <p:cNvSpPr/>
            <p:nvPr/>
          </p:nvSpPr>
          <p:spPr>
            <a:xfrm>
              <a:off x="3678372" y="1470136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567F1E-46B3-EE4C-CE1E-265CEDFB803B}"/>
                </a:ext>
              </a:extLst>
            </p:cNvPr>
            <p:cNvSpPr txBox="1"/>
            <p:nvPr/>
          </p:nvSpPr>
          <p:spPr>
            <a:xfrm>
              <a:off x="4203233" y="1722214"/>
              <a:ext cx="25106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2000" b="1" i="0" u="none" baseline="0" dirty="0">
                  <a:solidFill>
                    <a:schemeClr val="bg1"/>
                  </a:solidFill>
                </a:rPr>
                <a:t>Nous collaborons avec de nombreuses autres équipes de la DCEP et de toute l’EDQM.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8B511BB-CBA1-10CE-73A8-2F91CCE2A81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 l="2884" t="71346" r="85083" b="4237"/>
          <a:stretch/>
        </p:blipFill>
        <p:spPr>
          <a:xfrm>
            <a:off x="692249" y="3038164"/>
            <a:ext cx="1086012" cy="1071625"/>
          </a:xfrm>
          <a:prstGeom prst="rect">
            <a:avLst/>
          </a:prstGeom>
        </p:spPr>
      </p:pic>
      <p:pic>
        <p:nvPicPr>
          <p:cNvPr id="20" name="Picture 19" descr="A yellow line drawing of people connected to circles&#10;&#10;Description automatically generated">
            <a:extLst>
              <a:ext uri="{FF2B5EF4-FFF2-40B4-BE49-F238E27FC236}">
                <a16:creationId xmlns:a16="http://schemas.microsoft.com/office/drawing/2014/main" id="{360E3B54-E088-1315-704B-5A0818C319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33016" r="27461" b="32698"/>
          <a:stretch/>
        </p:blipFill>
        <p:spPr>
          <a:xfrm>
            <a:off x="692249" y="4776310"/>
            <a:ext cx="1072517" cy="10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F035-C497-8313-5D70-6E321C995F5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Ce que je fais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6A90-1D36-C3F2-03BD-B8B89EBAB45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4" y="1265861"/>
            <a:ext cx="11653935" cy="4326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" sz="2600" b="0" i="0" u="none" baseline="0" dirty="0"/>
              <a:t>En tant qu’évaluateur de CEP : </a:t>
            </a:r>
          </a:p>
          <a:p>
            <a:pPr algn="l" rtl="0"/>
            <a:r>
              <a:rPr lang="fr" sz="2600" b="0" i="0" u="none" baseline="0" dirty="0"/>
              <a:t>je mène et coordonne, en temps voulu, des investigations approfondies des problèmes qualité ayant une incidence sur la validité des CEP, ou j’y contribue ;</a:t>
            </a:r>
          </a:p>
          <a:p>
            <a:pPr marL="0" indent="0" algn="l" rtl="0">
              <a:buNone/>
            </a:pPr>
            <a:endParaRPr lang="fr" sz="1000" dirty="0"/>
          </a:p>
          <a:p>
            <a:pPr algn="l" rtl="0"/>
            <a:r>
              <a:rPr lang="fr" sz="2600" b="0" i="0" u="none" baseline="0" dirty="0"/>
              <a:t>je participe à l’évaluation scientifique des données relatives aux demandes de CEP, dans le respect des règles et orientations applicables ;</a:t>
            </a:r>
          </a:p>
          <a:p>
            <a:pPr marL="0" indent="0" algn="l" rtl="0">
              <a:buNone/>
            </a:pPr>
            <a:endParaRPr lang="fr" sz="1000" dirty="0"/>
          </a:p>
          <a:p>
            <a:pPr algn="l" rtl="0"/>
            <a:r>
              <a:rPr lang="fr" sz="2600" b="0" i="0" u="none" baseline="0" dirty="0"/>
              <a:t>je collabore avec les évaluateurs et évaluatrices spécialisé·es des Autorités nationales compétentes dans le cadre de l’examen des demandes.</a:t>
            </a:r>
          </a:p>
          <a:p>
            <a:endParaRPr lang="fr" dirty="0"/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9137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B61E-9526-78E9-F197-33857660075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7144" y="181232"/>
            <a:ext cx="11766809" cy="477876"/>
          </a:xfrm>
        </p:spPr>
        <p:txBody>
          <a:bodyPr anchor="ctr">
            <a:noAutofit/>
          </a:bodyPr>
          <a:lstStyle/>
          <a:p>
            <a:pPr algn="l" rtl="0"/>
            <a:r>
              <a:rPr lang="fr" sz="2800" b="0" i="0" u="none" baseline="0" dirty="0"/>
              <a:t>Ce que j’aime dans mon travail et ce qui pourrait vous plaire également…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09C5339E-5768-7F6A-E8D9-F6BF7CC757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7145" y="1006311"/>
            <a:ext cx="3540711" cy="5121112"/>
          </a:xfrm>
          <a:prstGeom prst="roundRect">
            <a:avLst/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sp>
        <p:nvSpPr>
          <p:cNvPr id="8" name="Rounded Rectangle 50">
            <a:extLst>
              <a:ext uri="{FF2B5EF4-FFF2-40B4-BE49-F238E27FC236}">
                <a16:creationId xmlns:a16="http://schemas.microsoft.com/office/drawing/2014/main" id="{7108F2FD-C060-BE55-1ED5-C2680D2FEB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33756" y="1006311"/>
            <a:ext cx="3540711" cy="5121112"/>
          </a:xfrm>
          <a:prstGeom prst="roundRect">
            <a:avLst/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sp>
        <p:nvSpPr>
          <p:cNvPr id="9" name="Rounded Rectangle 50">
            <a:extLst>
              <a:ext uri="{FF2B5EF4-FFF2-40B4-BE49-F238E27FC236}">
                <a16:creationId xmlns:a16="http://schemas.microsoft.com/office/drawing/2014/main" id="{ADF957E0-9E26-3D90-B506-B052FFC93C4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90368" y="1006311"/>
            <a:ext cx="3540711" cy="5121112"/>
          </a:xfrm>
          <a:prstGeom prst="roundRect">
            <a:avLst/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5A4AD-BC34-4B25-FE6B-D99FFB3AE87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9916" y="2674288"/>
            <a:ext cx="2983988" cy="2531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rtl="0"/>
            <a:r>
              <a:rPr lang="fr" sz="2000" b="1" i="0" u="none" baseline="0" dirty="0">
                <a:solidFill>
                  <a:schemeClr val="bg1"/>
                </a:solidFill>
              </a:rPr>
              <a:t>Jouer un rôle clé dans la protection de la santé publique et de la qualité des médicaments, en facilitant et en simplifiant les échanges entre autorités réglementaires et industrie </a:t>
            </a:r>
            <a:endParaRPr lang="fr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D9314-AD95-901A-3CA7-916ED833948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04005" y="2744462"/>
            <a:ext cx="2983988" cy="2775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rtl="0"/>
            <a:r>
              <a:rPr lang="fr" sz="2000" b="1" i="0" u="none" baseline="0" dirty="0">
                <a:solidFill>
                  <a:schemeClr val="bg1"/>
                </a:solidFill>
              </a:rPr>
              <a:t>Travailler avec près de 100 évaluateur·trices de 25 pays, dont l’Australie et le Canada, et avec les Autorités de santé –une expérience enrichissante et stimulante</a:t>
            </a:r>
            <a:endParaRPr lang="fr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241F8-0327-7737-A62D-7AF5B29D8DB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42101" y="2744462"/>
            <a:ext cx="2983988" cy="2775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rtl="0"/>
            <a:r>
              <a:rPr lang="fr" sz="2000" b="1" i="0" u="none" baseline="0" dirty="0">
                <a:solidFill>
                  <a:schemeClr val="bg1"/>
                </a:solidFill>
              </a:rPr>
              <a:t>Être un élément moteur d’une organisation internationale qui promeut l’excellence et les avancées scientifiques – la sensation d’avoir les moyens d’agir est enthousiasmante</a:t>
            </a:r>
            <a:endParaRPr lang="fr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yellow heart with hands and a person in the middle&#10;&#10;Description automatically generated">
            <a:extLst>
              <a:ext uri="{FF2B5EF4-FFF2-40B4-BE49-F238E27FC236}">
                <a16:creationId xmlns:a16="http://schemas.microsoft.com/office/drawing/2014/main" id="{87F20C39-FA80-84F1-8B7D-3365D4A28A2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8000" r="43968" b="55301"/>
          <a:stretch/>
        </p:blipFill>
        <p:spPr>
          <a:xfrm>
            <a:off x="1383205" y="1245036"/>
            <a:ext cx="1377411" cy="138889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DD7A2A-967D-548F-C339-66D90182474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53992" r="52769" b="26195"/>
          <a:stretch/>
        </p:blipFill>
        <p:spPr>
          <a:xfrm>
            <a:off x="5357978" y="1159048"/>
            <a:ext cx="1476043" cy="1451024"/>
          </a:xfrm>
          <a:prstGeom prst="rect">
            <a:avLst/>
          </a:prstGeom>
        </p:spPr>
      </p:pic>
      <p:pic>
        <p:nvPicPr>
          <p:cNvPr id="13" name="Picture 12" descr="A yellow line art of a hand holding a ribbon&#10;&#10;Description automatically generated">
            <a:extLst>
              <a:ext uri="{FF2B5EF4-FFF2-40B4-BE49-F238E27FC236}">
                <a16:creationId xmlns:a16="http://schemas.microsoft.com/office/drawing/2014/main" id="{AC79C47E-DF41-9DC9-5FCC-F6552CF193E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33122" r="28403" b="31853"/>
          <a:stretch/>
        </p:blipFill>
        <p:spPr>
          <a:xfrm>
            <a:off x="9527895" y="1214905"/>
            <a:ext cx="1412401" cy="14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44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A094-248E-20DA-5FEB-9ABD0813E48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/>
              <a:t>Processus de candidature et de recrutement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C24E0-634E-0AE3-8E32-A26D205CDCF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fr" b="0" i="0" u="none" baseline="0"/>
              <a:t>Ce qu’il faut savoir</a:t>
            </a:r>
          </a:p>
        </p:txBody>
      </p:sp>
    </p:spTree>
    <p:extLst>
      <p:ext uri="{BB962C8B-B14F-4D97-AF65-F5344CB8AC3E}">
        <p14:creationId xmlns:p14="http://schemas.microsoft.com/office/powerpoint/2010/main" val="426752796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>
                <a:ea typeface="+mn-ea"/>
                <a:cs typeface="Calibri" panose="020F0502020204030204" pitchFamily="34" charset="0"/>
              </a:rPr>
              <a:t>Le profil idéal (1/2)</a:t>
            </a:r>
            <a:endParaRPr lang="fr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44909" y="844026"/>
            <a:ext cx="11486170" cy="5423437"/>
          </a:xfrm>
        </p:spPr>
        <p:txBody>
          <a:bodyPr>
            <a:noAutofit/>
          </a:bodyPr>
          <a:lstStyle/>
          <a:p>
            <a:pPr marL="180975" lvl="1" indent="-180975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fr" sz="2000" b="1" i="0" u="none" baseline="0" dirty="0"/>
              <a:t>Diplôme </a:t>
            </a:r>
            <a:r>
              <a:rPr lang="fr" sz="2000" b="0" i="0" u="none" baseline="0" dirty="0"/>
              <a:t>: licence ou master en pharmacie, en chimie ou dans une discipline semblable</a:t>
            </a:r>
          </a:p>
          <a:p>
            <a:pPr marL="0" lvl="1" indent="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  <a:tabLst>
                <a:tab pos="177800" algn="l"/>
              </a:tabLst>
            </a:pPr>
            <a:endParaRPr lang="fr" sz="900" dirty="0"/>
          </a:p>
          <a:p>
            <a:pPr marL="180975" lvl="1" indent="-180975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fr" sz="2000" b="1" i="0" u="none" baseline="0" dirty="0"/>
              <a:t>Expérience :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contrôle qualité de substances pour usage pharmaceutique ou de médicaments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élaboration/vérification de procédures analytiques applicables aux substances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préparation/évaluation du module 3 du document technique commun (CTD)</a:t>
            </a:r>
          </a:p>
          <a:p>
            <a:pPr marL="265112" lvl="1" indent="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endParaRPr lang="fr" sz="900" dirty="0"/>
          </a:p>
          <a:p>
            <a:pPr marL="180975" lvl="1" indent="-180975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fr" sz="2000" b="1" i="0" u="none" baseline="0" dirty="0"/>
              <a:t>Employeurs précédents :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autorités d’enregistrement ou laboratoire officiel de contrôle des médicaments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secteur pharmaceutique ou autre industrie pertinente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université (p. ex. dans le cadre d’un doctorat)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institution nationale ou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64747147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>
                <a:ea typeface="+mn-ea"/>
                <a:cs typeface="Calibri" panose="020F0502020204030204" pitchFamily="34" charset="0"/>
              </a:rPr>
              <a:t>Le profil idéal (2/2)</a:t>
            </a:r>
            <a:endParaRPr lang="fr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64DE632-0441-85B3-2E52-757AD2C1EA7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7145" y="1053738"/>
            <a:ext cx="11653934" cy="4589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fr" sz="2000" b="1" i="0" u="none" baseline="0" dirty="0"/>
              <a:t>Autres compétences :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esprit d’analyse et bonne capacité de résolution des problèmes :</a:t>
            </a:r>
            <a:endParaRPr lang="fr" sz="2000" dirty="0"/>
          </a:p>
          <a:p>
            <a:pPr marL="722312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sz="1700" b="0" i="0" u="none" baseline="0" dirty="0"/>
              <a:t>	savoir évaluer les difficultés et défis avant de proposer et de mettre en œuvre des solutions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excellente faculté de planification :</a:t>
            </a:r>
          </a:p>
          <a:p>
            <a:pPr marL="722312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sz="1600" b="0" i="0" u="none" baseline="0" dirty="0"/>
              <a:t>	</a:t>
            </a:r>
            <a:r>
              <a:rPr lang="fr" sz="1700" b="0" i="0" u="none" baseline="0" dirty="0"/>
              <a:t>être capable de coordonner plusieurs projets concomitamment afin de tenir des délais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recherche d’amélioration continue :</a:t>
            </a:r>
          </a:p>
          <a:p>
            <a:pPr marL="722312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sz="1600" b="0" i="0" u="none" baseline="0" dirty="0"/>
              <a:t>	</a:t>
            </a:r>
            <a:r>
              <a:rPr lang="fr" sz="1700" b="0" i="0" u="none" baseline="0" dirty="0"/>
              <a:t>savoir évaluer et adapter les méthodes et procédures actuelles afin d’obtenir de meilleurs résultats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communication efficace :</a:t>
            </a:r>
            <a:endParaRPr lang="fr" sz="2000" dirty="0"/>
          </a:p>
          <a:p>
            <a:pPr marL="722312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sz="1600" b="0" i="0" u="none" baseline="0" dirty="0"/>
              <a:t>	</a:t>
            </a:r>
            <a:r>
              <a:rPr lang="fr" sz="1700" b="0" i="0" u="none" baseline="0" dirty="0"/>
              <a:t>savoir s’exprimer, à l’écrit comme à l’oral, de façon claire et logique, avec un très bon niveau d’anglais et en 	être capable d’apprendre le français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esprit d’équipe :</a:t>
            </a:r>
          </a:p>
          <a:p>
            <a:pPr marL="722312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sz="1700" b="0" i="0" u="none" baseline="0" dirty="0"/>
              <a:t>	savoir bâtir et entretenir des relations positives avec ses collègues afin de faire en sorte que le 	travail soit fait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excellente capacité à nouer des relations :</a:t>
            </a:r>
          </a:p>
          <a:p>
            <a:pPr marL="722312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sz="1700" b="0" i="0" u="none" baseline="0" dirty="0"/>
              <a:t>	être capable de développer et de nourrir des réseaux au sein de l’EDQM et au-delà</a:t>
            </a:r>
          </a:p>
        </p:txBody>
      </p:sp>
    </p:spTree>
    <p:extLst>
      <p:ext uri="{BB962C8B-B14F-4D97-AF65-F5344CB8AC3E}">
        <p14:creationId xmlns:p14="http://schemas.microsoft.com/office/powerpoint/2010/main" val="116021119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Formulaire de candidature et présélection</a:t>
            </a:r>
            <a:endParaRPr lang="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3" y="1323703"/>
            <a:ext cx="11653935" cy="4853260"/>
          </a:xfrm>
        </p:spPr>
        <p:txBody>
          <a:bodyPr>
            <a:normAutofit fontScale="92500" lnSpcReduction="10000"/>
          </a:bodyPr>
          <a:lstStyle/>
          <a:p>
            <a:pPr marL="177800" indent="-177800" algn="l" rtl="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fr" sz="2400" b="0" i="0" u="none" baseline="0" dirty="0"/>
              <a:t>Lisez attentivement les parties intitulées </a:t>
            </a:r>
            <a:r>
              <a:rPr lang="fr" sz="2400" b="1" i="0" u="none" baseline="0" dirty="0"/>
              <a:t>Votre rôle </a:t>
            </a:r>
            <a:r>
              <a:rPr lang="fr" sz="2400" b="0" i="0" u="none" baseline="0" dirty="0"/>
              <a:t>et </a:t>
            </a:r>
            <a:r>
              <a:rPr lang="fr" sz="2400" b="1" i="0" u="none" baseline="0" dirty="0"/>
              <a:t>Ce que nous recherchons </a:t>
            </a:r>
            <a:r>
              <a:rPr lang="fr" sz="2400" i="0" u="none" baseline="0" dirty="0"/>
              <a:t>dans </a:t>
            </a:r>
            <a:r>
              <a:rPr lang="fr" sz="2400" b="0" i="0" u="none" baseline="0" dirty="0"/>
              <a:t>l’avis de vacance.</a:t>
            </a:r>
          </a:p>
          <a:p>
            <a:pPr marL="0" indent="0" algn="l" rtl="0">
              <a:buNone/>
              <a:tabLst>
                <a:tab pos="177800" algn="l"/>
              </a:tabLst>
            </a:pPr>
            <a:endParaRPr lang="fr" sz="1000" dirty="0"/>
          </a:p>
          <a:p>
            <a:pPr marL="177800" indent="-177800" algn="l" rtl="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fr" sz="2400" b="0" i="0" u="none" baseline="0" dirty="0"/>
              <a:t>Lisez attentivement la partie </a:t>
            </a:r>
            <a:r>
              <a:rPr lang="fr" sz="2400" b="1" i="0" u="none" baseline="0" dirty="0"/>
              <a:t>Vous devez </a:t>
            </a:r>
            <a:r>
              <a:rPr lang="fr" sz="2400" b="0" i="0" u="none" baseline="0" dirty="0"/>
              <a:t>et indiquez clairement dans votre candidature :</a:t>
            </a:r>
          </a:p>
          <a:p>
            <a:pPr marL="971550" lvl="1" indent="-285750" algn="l" rtl="0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177800" algn="l"/>
              </a:tabLst>
            </a:pPr>
            <a:r>
              <a:rPr lang="fr" sz="2000" b="0" i="0" u="none" baseline="0" dirty="0"/>
              <a:t>vos qualifications et leur adéquation par rapport à ce que nous recherchons ;</a:t>
            </a:r>
          </a:p>
          <a:p>
            <a:pPr marL="971550" lvl="1" indent="-285750" algn="l" rtl="0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177800" algn="l"/>
              </a:tabLst>
            </a:pPr>
            <a:r>
              <a:rPr lang="fr" sz="2000" b="0" i="0" u="none" baseline="0" dirty="0"/>
              <a:t>dans quelle mesure votre expérience correspond à nos besoins ;</a:t>
            </a:r>
          </a:p>
          <a:p>
            <a:pPr marL="971550" lvl="1" indent="-285750" algn="l" rtl="0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177800" algn="l"/>
              </a:tabLst>
            </a:pPr>
            <a:r>
              <a:rPr lang="fr" sz="2000" b="0" i="0" u="none" baseline="0" dirty="0"/>
              <a:t>vos compétences linguistiques ;</a:t>
            </a:r>
          </a:p>
          <a:p>
            <a:pPr marL="971550" lvl="1" indent="-285750" algn="l" rtl="0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177800" algn="l"/>
              </a:tabLst>
            </a:pPr>
            <a:r>
              <a:rPr lang="fr" sz="2000" b="0" i="0" u="none" baseline="0" dirty="0"/>
              <a:t>les formations et publications pertinentes (et uniquement celles-ci) ;</a:t>
            </a:r>
          </a:p>
          <a:p>
            <a:pPr marL="971550" lvl="1" indent="-285750" algn="l" rtl="0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177800" algn="l"/>
              </a:tabLst>
            </a:pPr>
            <a:r>
              <a:rPr lang="fr" sz="2000" b="0" i="0" u="none" baseline="0" dirty="0"/>
              <a:t>que vous savez pour qui vous postulez (nous ne sommes pas l’UE !).</a:t>
            </a:r>
          </a:p>
          <a:p>
            <a:pPr lvl="1" indent="0" algn="l" rtl="0">
              <a:buNone/>
              <a:tabLst>
                <a:tab pos="177800" algn="l"/>
              </a:tabLst>
            </a:pPr>
            <a:endParaRPr lang="fr" sz="1000" dirty="0"/>
          </a:p>
          <a:p>
            <a:pPr marL="177800" indent="-177800" algn="l" rtl="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fr" sz="2400" b="0" i="0" u="none" baseline="0" dirty="0"/>
              <a:t>Les éléments mentionnés dans la partie </a:t>
            </a:r>
            <a:r>
              <a:rPr lang="fr-FR" sz="2400" b="1" i="0" u="none" baseline="0" dirty="0"/>
              <a:t>Les compétences suivantes seraient un atout</a:t>
            </a:r>
            <a:r>
              <a:rPr lang="fr" sz="2400" b="0" i="0" u="none" baseline="0" dirty="0"/>
              <a:t> peuvent nous permettre d’ajuster le nombre de personnes à inviter aux épreuves.</a:t>
            </a:r>
          </a:p>
          <a:p>
            <a:pPr marL="0" indent="0" algn="l" rtl="0">
              <a:buNone/>
              <a:tabLst>
                <a:tab pos="177800" algn="l"/>
              </a:tabLst>
            </a:pPr>
            <a:endParaRPr lang="fr" sz="1000" dirty="0"/>
          </a:p>
          <a:p>
            <a:pPr marL="0" indent="0" algn="r" rtl="0">
              <a:buNone/>
              <a:tabLst>
                <a:tab pos="177800" algn="l"/>
              </a:tabLst>
            </a:pPr>
            <a:r>
              <a:rPr lang="fr" sz="2400" b="0" i="0" u="none" baseline="0" dirty="0"/>
              <a:t>Les personnes présélectionnées sont invitées à passer les épreuves.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3166056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8954-7F3E-E5C4-73B3-0B86CE4F7C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80EF-11D4-9646-F0E3-2B2360301EA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5" y="1306355"/>
            <a:ext cx="6981127" cy="4245289"/>
          </a:xfrm>
        </p:spPr>
        <p:txBody>
          <a:bodyPr>
            <a:normAutofit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fr" b="0" i="0" u="none" baseline="0" dirty="0"/>
              <a:t>Protéger la santé publique : le Conseil de l’Europe et l’EDQM</a:t>
            </a:r>
          </a:p>
          <a:p>
            <a:pPr marL="0" indent="0" algn="just" rtl="0">
              <a:buNone/>
            </a:pPr>
            <a:endParaRPr lang="fr" sz="2800" dirty="0"/>
          </a:p>
          <a:p>
            <a:pPr marL="514350" indent="-514350" algn="just" rtl="0">
              <a:buFont typeface="+mj-lt"/>
              <a:buAutoNum type="arabicPeriod" startAt="2"/>
            </a:pPr>
            <a:r>
              <a:rPr lang="fr" b="0" i="0" u="none" baseline="0" dirty="0"/>
              <a:t>Le rôle des responsables de programme scientifique au sein de trois services de l’EDQM</a:t>
            </a:r>
          </a:p>
          <a:p>
            <a:pPr marL="0" indent="0" algn="just" rtl="0">
              <a:buNone/>
            </a:pPr>
            <a:endParaRPr lang="fr" dirty="0"/>
          </a:p>
          <a:p>
            <a:pPr marL="514350" indent="-514350" algn="just" rtl="0">
              <a:buFont typeface="+mj-lt"/>
              <a:buAutoNum type="arabicPeriod" startAt="3"/>
            </a:pPr>
            <a:r>
              <a:rPr lang="fr" b="0" i="0" u="none" baseline="0" dirty="0"/>
              <a:t>Processus de candidature et de recrutement</a:t>
            </a:r>
          </a:p>
          <a:p>
            <a:pPr marL="514350" indent="-514350" algn="just" rtl="0">
              <a:buFont typeface="+mj-lt"/>
              <a:buAutoNum type="arabicPeriod" startAt="3"/>
            </a:pPr>
            <a:endParaRPr lang="fr" sz="2800" dirty="0"/>
          </a:p>
          <a:p>
            <a:pPr marL="514350" indent="-514350" algn="just" rtl="0">
              <a:buFont typeface="+mj-lt"/>
              <a:buAutoNum type="arabicPeriod" startAt="3"/>
            </a:pPr>
            <a:endParaRPr lang="fr" dirty="0"/>
          </a:p>
          <a:p>
            <a:pPr marL="514350" indent="-514350" algn="just" rtl="0">
              <a:buFont typeface="+mj-lt"/>
              <a:buAutoNum type="arabicPeriod" startAt="3"/>
            </a:pPr>
            <a:endParaRPr lang="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299F1-2C5A-0A7E-BBC1-1F2804AB72D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24558" y="918823"/>
            <a:ext cx="3995992" cy="53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255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Épreuves</a:t>
            </a:r>
            <a:endParaRPr lang="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4" y="1086416"/>
            <a:ext cx="11653934" cy="5090547"/>
          </a:xfrm>
        </p:spPr>
        <p:txBody>
          <a:bodyPr>
            <a:noAutofit/>
          </a:bodyPr>
          <a:lstStyle/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Étape obligatoire</a:t>
            </a:r>
            <a:endParaRPr lang="fr" sz="900" dirty="0"/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En lien avec l’emploi visé</a:t>
            </a:r>
          </a:p>
          <a:p>
            <a:pPr marL="1143000" lvl="1" indent="-457200" algn="l" rtl="0">
              <a:buFont typeface="Courier New" panose="02070309020205020404" pitchFamily="49" charset="0"/>
              <a:buChar char="o"/>
            </a:pPr>
            <a:r>
              <a:rPr lang="fr" sz="1800" b="0" i="0" u="none" baseline="0" dirty="0"/>
              <a:t>D’autres compétences, comme la gestion de projets/d’équipes ou l’orientation client, peuvent également être testées.</a:t>
            </a:r>
          </a:p>
          <a:p>
            <a:pPr marL="685800" indent="-457200"/>
            <a:r>
              <a:rPr lang="fr" sz="2000" b="0" i="0" u="none" baseline="0" dirty="0"/>
              <a:t>Épreuve 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fr" sz="1800" b="0" i="0" u="none" baseline="0" dirty="0"/>
              <a:t>écrite</a:t>
            </a:r>
          </a:p>
          <a:p>
            <a:pPr marL="1143000" lvl="1" indent="-457200" algn="l" rtl="0">
              <a:buFont typeface="Courier New" panose="02070309020205020404" pitchFamily="49" charset="0"/>
              <a:buChar char="o"/>
            </a:pPr>
            <a:r>
              <a:rPr lang="fr" sz="1800" dirty="0"/>
              <a:t>e</a:t>
            </a:r>
            <a:r>
              <a:rPr lang="fr" sz="1800" b="0" i="0" u="none" baseline="0" dirty="0"/>
              <a:t>n ligne</a:t>
            </a:r>
          </a:p>
          <a:p>
            <a:pPr marL="1143000" lvl="1" indent="-457200" algn="l" rtl="0">
              <a:buFont typeface="Courier New" panose="02070309020205020404" pitchFamily="49" charset="0"/>
              <a:buChar char="o"/>
            </a:pPr>
            <a:r>
              <a:rPr lang="fr" sz="1800" dirty="0"/>
              <a:t>e</a:t>
            </a:r>
            <a:r>
              <a:rPr lang="fr" sz="1800" b="0" i="0" u="none" baseline="0" dirty="0"/>
              <a:t>n anglais (pour les fonctions scientifiques) </a:t>
            </a:r>
          </a:p>
          <a:p>
            <a:pPr lvl="1" indent="0" algn="l" rtl="0">
              <a:buNone/>
            </a:pPr>
            <a:endParaRPr lang="fr" sz="900" dirty="0"/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Le nombre de points par question est indiqué.</a:t>
            </a:r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000" b="0" i="0" u="none" baseline="0" dirty="0"/>
              <a:t>En général, pour passer à l’étape suivante, il faut obtenir la moyenne.</a:t>
            </a:r>
          </a:p>
          <a:p>
            <a:pPr marL="265112" lvl="1" indent="0" algn="r" rtl="0">
              <a:spcBef>
                <a:spcPts val="12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endParaRPr lang="fr" dirty="0"/>
          </a:p>
          <a:p>
            <a:pPr marL="457200" lvl="1" indent="-192088" algn="r">
              <a:spcBef>
                <a:spcPts val="1200"/>
              </a:spcBef>
              <a:buClr>
                <a:schemeClr val="tx1"/>
              </a:buClr>
              <a:buNone/>
              <a:tabLst>
                <a:tab pos="361950" algn="l"/>
              </a:tabLst>
            </a:pPr>
            <a:r>
              <a:rPr lang="fr" b="0" i="0" u="none" baseline="0" dirty="0"/>
              <a:t>Les personnes qui réussissent les épreuves sont inscrites sur liste de présélection.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14578671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Liste de présélection et entretien</a:t>
            </a:r>
            <a:endParaRPr lang="fr" dirty="0"/>
          </a:p>
        </p:txBody>
      </p:sp>
      <p:sp>
        <p:nvSpPr>
          <p:cNvPr id="5" name="Content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643154" y="930582"/>
            <a:ext cx="6420721" cy="5246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b="1" i="0" u="none" baseline="0" dirty="0"/>
              <a:t>Entretien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dirty="0"/>
              <a:t>L</a:t>
            </a:r>
            <a:r>
              <a:rPr lang="fr" sz="2600" b="0" i="0" u="none" baseline="0" dirty="0"/>
              <a:t>es équipes de recrutement passent en revue la liste de présélection</a:t>
            </a:r>
            <a:r>
              <a:rPr lang="fr" sz="2600" dirty="0"/>
              <a:t>.</a:t>
            </a:r>
            <a:endParaRPr lang="fr" sz="2600" b="0" i="0" u="none" baseline="0" dirty="0"/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b="0" i="0" u="none" baseline="0" dirty="0"/>
              <a:t>Elles invitent entre 3 et 5 personnes pour chaque poste.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dirty="0"/>
              <a:t>S</a:t>
            </a:r>
            <a:r>
              <a:rPr lang="fr" sz="2600" b="0" i="0" u="none" baseline="0" dirty="0"/>
              <a:t>ur site ou par Teams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b="0" i="0" u="none" baseline="0" dirty="0"/>
              <a:t>Une épreuve spécifique avec présentation orale </a:t>
            </a:r>
            <a:r>
              <a:rPr lang="fr" sz="2600" dirty="0"/>
              <a:t>sera éventuellement organisée </a:t>
            </a:r>
            <a:r>
              <a:rPr lang="fr" sz="2600" b="0" i="0" u="none" baseline="0" dirty="0"/>
              <a:t>avant l’entretien.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b="0" i="0" u="none" baseline="0" dirty="0"/>
              <a:t>Entretien basé sur les compétences – méthode STAR</a:t>
            </a:r>
          </a:p>
          <a:p>
            <a:pPr marL="608012" lvl="1" indent="-342900" algn="l" rtl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dirty="0"/>
              <a:t>V</a:t>
            </a:r>
            <a:r>
              <a:rPr lang="fr" sz="2600" b="0" i="0" u="none" baseline="0" dirty="0"/>
              <a:t>os compétences linguistiques seront vérifiées.</a:t>
            </a:r>
          </a:p>
        </p:txBody>
      </p:sp>
      <p:sp>
        <p:nvSpPr>
          <p:cNvPr id="9" name="Content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7145" y="920638"/>
            <a:ext cx="4829876" cy="524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sz="2600" b="1" i="0" u="none" baseline="0" dirty="0"/>
              <a:t>Liste de présélection</a:t>
            </a:r>
            <a:endParaRPr lang="fr" sz="2400" b="1" dirty="0"/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dirty="0"/>
              <a:t>V</a:t>
            </a:r>
            <a:r>
              <a:rPr lang="fr" sz="2600" b="0" i="0" u="none" baseline="0" dirty="0"/>
              <a:t>alable 4 ans</a:t>
            </a:r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b="0" i="0" u="none" baseline="0" dirty="0"/>
              <a:t>Peut être utilisée par toutes les équipes de l’EDQM, pas uniquement celle pour laquelle vous avez postulé</a:t>
            </a:r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sz="2600" dirty="0"/>
              <a:t>V</a:t>
            </a:r>
            <a:r>
              <a:rPr lang="fr" sz="2600" b="0" i="0" u="none" baseline="0" dirty="0"/>
              <a:t>ous pouvez refuser une offre</a:t>
            </a:r>
            <a:r>
              <a:rPr lang="fr" sz="2600" dirty="0"/>
              <a:t>,</a:t>
            </a:r>
            <a:r>
              <a:rPr lang="fr" sz="2600" b="0" i="0" u="none" baseline="0" dirty="0"/>
              <a:t> votre nom ne sera pas retiré de la liste pour autant</a:t>
            </a:r>
            <a:r>
              <a:rPr lang="fr" sz="2600" dirty="0"/>
              <a:t>.</a:t>
            </a:r>
            <a:endParaRPr lang="fr" sz="26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201205565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Offre</a:t>
            </a:r>
            <a:endParaRPr lang="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dirty="0"/>
              <a:t>S</a:t>
            </a:r>
            <a:r>
              <a:rPr lang="fr" b="0" i="0" u="none" baseline="0" dirty="0"/>
              <a:t>alaire de base indiqué dans l’avis de vacance ; il peut être légèrement ajusté à la hausse, en fonction de votre expérience</a:t>
            </a:r>
            <a:r>
              <a:rPr lang="fr" dirty="0"/>
              <a:t>.</a:t>
            </a:r>
            <a:endParaRPr lang="fr" b="0" i="0" u="none" baseline="0" dirty="0"/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Le système de rémunération est fixe et équitable – pas de négociation possible.</a:t>
            </a:r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Avant toute offre formelle : </a:t>
            </a:r>
          </a:p>
          <a:p>
            <a:pPr marL="1065212" lvl="2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remplissez un formulaire pour que nous puissons déterminer les indemnités applicables à votre situation personnelle ;</a:t>
            </a:r>
          </a:p>
          <a:p>
            <a:pPr marL="1065212" lvl="2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transmettez une copie de vos diplômes</a:t>
            </a:r>
            <a:r>
              <a:rPr lang="fr" dirty="0"/>
              <a:t> (avec </a:t>
            </a:r>
            <a:r>
              <a:rPr lang="fr" b="0" i="0" u="none" baseline="0" dirty="0"/>
              <a:t>traduction, s’ils ne sont rédigiés ni en anglais ni en français) ;</a:t>
            </a:r>
          </a:p>
          <a:p>
            <a:pPr marL="1065212" lvl="2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plus vite vous enverrez ces pièces, plus vite nous pourrons vous répondre.</a:t>
            </a:r>
          </a:p>
          <a:p>
            <a:pPr marL="608012" lvl="1" indent="-342900" algn="l" rtl="0">
              <a:spcBef>
                <a:spcPts val="1200"/>
              </a:spcBef>
              <a:buClr>
                <a:schemeClr val="tx1"/>
              </a:buClr>
              <a:tabLst>
                <a:tab pos="361950" algn="l"/>
              </a:tabLst>
            </a:pPr>
            <a:r>
              <a:rPr lang="fr" dirty="0"/>
              <a:t>V</a:t>
            </a:r>
            <a:r>
              <a:rPr lang="fr" b="0" i="0" u="none" baseline="0" dirty="0"/>
              <a:t>ous disposez d’un délai de réflexion de 10 jours avant d’accepter l’offre écrite.</a:t>
            </a:r>
          </a:p>
          <a:p>
            <a:pPr marL="0" indent="0" algn="l" rtl="0">
              <a:buNone/>
            </a:pPr>
            <a:endParaRPr lang="fr" sz="1000" dirty="0"/>
          </a:p>
        </p:txBody>
      </p:sp>
    </p:spTree>
    <p:extLst>
      <p:ext uri="{BB962C8B-B14F-4D97-AF65-F5344CB8AC3E}">
        <p14:creationId xmlns:p14="http://schemas.microsoft.com/office/powerpoint/2010/main" val="11065866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Contrat</a:t>
            </a:r>
            <a:endParaRPr lang="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7143" y="1175657"/>
            <a:ext cx="11653935" cy="5001306"/>
          </a:xfrm>
        </p:spPr>
        <p:txBody>
          <a:bodyPr>
            <a:normAutofit/>
          </a:bodyPr>
          <a:lstStyle/>
          <a:p>
            <a:pPr marL="608012" lvl="1" indent="-342900" algn="l" rtl="0">
              <a:spcBef>
                <a:spcPts val="1200"/>
              </a:spcBef>
              <a:spcAft>
                <a:spcPts val="1000"/>
              </a:spcAft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Premier contrat – au maximum une année de période probatoire</a:t>
            </a:r>
          </a:p>
          <a:p>
            <a:pPr marL="608012" lvl="1" indent="-342900" algn="l" rtl="0">
              <a:spcBef>
                <a:spcPts val="1200"/>
              </a:spcBef>
              <a:spcAft>
                <a:spcPts val="1000"/>
              </a:spcAft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Renouvelable pour 3 ans supplémentaires</a:t>
            </a:r>
          </a:p>
          <a:p>
            <a:pPr marL="608012" lvl="1" indent="-342900" algn="l" rtl="0">
              <a:spcBef>
                <a:spcPts val="1200"/>
              </a:spcBef>
              <a:spcAft>
                <a:spcPts val="1000"/>
              </a:spcAft>
              <a:buClr>
                <a:schemeClr val="tx1"/>
              </a:buClr>
              <a:tabLst>
                <a:tab pos="361950" algn="l"/>
              </a:tabLst>
            </a:pPr>
            <a:r>
              <a:rPr lang="fr" b="0" i="0" u="none" baseline="0" dirty="0"/>
              <a:t>Après ces 4 ans, si :</a:t>
            </a:r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" b="0" i="0" u="none" baseline="0" dirty="0"/>
              <a:t>nous avons le budget nécessaire, </a:t>
            </a:r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" b="0" i="0" u="none" baseline="0" dirty="0"/>
              <a:t>nous avons toujours besoin de ce poste, </a:t>
            </a:r>
          </a:p>
          <a:p>
            <a:pPr marL="11430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" b="0" i="0" u="none" baseline="0" dirty="0"/>
              <a:t>vous avez démontré les compétences demandées, </a:t>
            </a:r>
          </a:p>
          <a:p>
            <a:pPr lvl="1" indent="0" algn="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" i="1" dirty="0"/>
          </a:p>
          <a:p>
            <a:pPr lvl="1" indent="0" algn="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i="1" dirty="0"/>
              <a:t>… </a:t>
            </a:r>
            <a:r>
              <a:rPr lang="fr" b="0" i="1" u="none" baseline="0" dirty="0"/>
              <a:t>nous vous offrirons un contrat sans date de fin.</a:t>
            </a:r>
          </a:p>
        </p:txBody>
      </p:sp>
    </p:spTree>
    <p:extLst>
      <p:ext uri="{BB962C8B-B14F-4D97-AF65-F5344CB8AC3E}">
        <p14:creationId xmlns:p14="http://schemas.microsoft.com/office/powerpoint/2010/main" val="425668543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F069-1D66-A967-46A9-30EEEEB981D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>
                <a:ea typeface="+mn-ea"/>
                <a:cs typeface="Calibri" panose="020F0502020204030204" pitchFamily="34" charset="0"/>
              </a:rPr>
              <a:t>Processus de recrutement</a:t>
            </a:r>
            <a:endParaRPr lang="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6896-7F16-6FA0-7E55-6D54290FB0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4084004"/>
            <a:ext cx="150677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sz="1800" b="1" i="0" u="none" baseline="0" dirty="0"/>
              <a:t>Date limite</a:t>
            </a:r>
          </a:p>
          <a:p>
            <a:pPr algn="ctr" rtl="0"/>
            <a:r>
              <a:rPr lang="fr" sz="1600" b="1" i="0" u="none" baseline="0" dirty="0"/>
              <a:t>7 décembre</a:t>
            </a:r>
          </a:p>
        </p:txBody>
      </p:sp>
      <p:sp>
        <p:nvSpPr>
          <p:cNvPr id="7" name="Down Arrow 11">
            <a:extLst>
              <a:ext uri="{FF2B5EF4-FFF2-40B4-BE49-F238E27FC236}">
                <a16:creationId xmlns:a16="http://schemas.microsoft.com/office/drawing/2014/main" id="{68411FE1-FD5D-AA19-A0A4-DCD9FD636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5424007" y="-350114"/>
            <a:ext cx="1360212" cy="11653933"/>
          </a:xfrm>
          <a:prstGeom prst="downArrow">
            <a:avLst>
              <a:gd name="adj1" fmla="val 52817"/>
              <a:gd name="adj2" fmla="val 56338"/>
            </a:avLst>
          </a:prstGeom>
          <a:solidFill>
            <a:srgbClr val="0E3D8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pic>
        <p:nvPicPr>
          <p:cNvPr id="9" name="Picture 8" descr="A group of rectangular objects with white and blue squares&#10;&#10;Description automatically generated">
            <a:extLst>
              <a:ext uri="{FF2B5EF4-FFF2-40B4-BE49-F238E27FC236}">
                <a16:creationId xmlns:a16="http://schemas.microsoft.com/office/drawing/2014/main" id="{C16C05C2-145B-6F2B-55B1-89824F8635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17193"/>
          <a:stretch/>
        </p:blipFill>
        <p:spPr>
          <a:xfrm>
            <a:off x="1134372" y="804372"/>
            <a:ext cx="10219889" cy="4728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B5C4B9-258B-E02D-5DA4-D93172026C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550896" y="4034020"/>
            <a:ext cx="1606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sz="1800" b="1" i="0" u="none" baseline="0" dirty="0"/>
              <a:t>Prise de poste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2898D-6A5B-B6FA-6399-4953978215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16868" y="2044365"/>
            <a:ext cx="1606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sz="2000" b="1" i="0" u="none" baseline="0"/>
              <a:t>Épreuves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E2AED-030D-982C-C4BD-FCEA25E2A43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978542" y="2053639"/>
            <a:ext cx="1606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sz="2000" b="1" i="0" u="none" baseline="0"/>
              <a:t>Offre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E92F3-EEEB-A73E-8DB2-6F373284E0E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95455" y="2044365"/>
            <a:ext cx="1606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sz="2000" b="1" i="0" u="none" baseline="0"/>
              <a:t>Entretien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B56BC-6DFD-E011-1ABA-15DF3ECEFC1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73152" y="2044365"/>
            <a:ext cx="1777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" sz="2000" b="1" i="0" u="none" baseline="0"/>
              <a:t>Présélection</a:t>
            </a:r>
            <a:endParaRPr lang="fr" sz="2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016A4C-3C43-87CA-D6D6-AF2A972410C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3812" y="5303512"/>
            <a:ext cx="351330" cy="34667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3D6AE6-CDE0-6133-5195-B96AE7FA1AE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86092" y="5303512"/>
            <a:ext cx="351330" cy="34667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7C5181-7CE0-CE8B-4D0C-09B771E676F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744567" y="5303511"/>
            <a:ext cx="351330" cy="34667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0987C7-34C7-4E5E-6404-C6B924FBCE8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123154" y="5303511"/>
            <a:ext cx="351330" cy="34667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D221D7-43CA-3B7F-6806-BF8516682CE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630243" y="5303510"/>
            <a:ext cx="351330" cy="34667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F9618-B6DF-433E-04EA-D4123536854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435264" y="3082665"/>
            <a:ext cx="2210333" cy="16004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fr" sz="1400" b="0" i="0" baseline="0" dirty="0">
                <a:solidFill>
                  <a:schemeClr val="bg1"/>
                </a:solidFill>
              </a:rPr>
              <a:t>En général, </a:t>
            </a:r>
          </a:p>
          <a:p>
            <a:pPr algn="ctr" rtl="0"/>
            <a:r>
              <a:rPr lang="fr" sz="1400" b="1" i="0" u="none" baseline="0" dirty="0">
                <a:solidFill>
                  <a:schemeClr val="bg1"/>
                </a:solidFill>
              </a:rPr>
              <a:t>1 à 2 semaines </a:t>
            </a:r>
            <a:r>
              <a:rPr lang="fr" sz="1400" b="0" i="0" u="none" baseline="0" dirty="0">
                <a:solidFill>
                  <a:schemeClr val="bg1"/>
                </a:solidFill>
              </a:rPr>
              <a:t>après la date limite</a:t>
            </a:r>
          </a:p>
          <a:p>
            <a:pPr algn="ctr" rtl="0"/>
            <a:br>
              <a:rPr lang="fr" sz="1400" dirty="0">
                <a:solidFill>
                  <a:schemeClr val="bg1"/>
                </a:solidFill>
              </a:rPr>
            </a:br>
            <a:r>
              <a:rPr lang="fr" sz="1400" b="0" i="0" u="none" baseline="0" dirty="0">
                <a:solidFill>
                  <a:schemeClr val="bg1"/>
                </a:solidFill>
              </a:rPr>
              <a:t>e44 – en raison des congés de fin d’année, début janvier 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E8096-3BCE-0853-AD9F-17EA847EACA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813182" y="3144221"/>
            <a:ext cx="2210333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fr" sz="1600" b="0" i="0" baseline="0" dirty="0">
                <a:solidFill>
                  <a:schemeClr val="bg1"/>
                </a:solidFill>
              </a:rPr>
              <a:t>En général,</a:t>
            </a:r>
            <a:r>
              <a:rPr lang="fr" sz="1600" b="0" i="0" u="none" baseline="0" dirty="0">
                <a:solidFill>
                  <a:schemeClr val="bg1"/>
                </a:solidFill>
              </a:rPr>
              <a:t> </a:t>
            </a:r>
            <a:r>
              <a:rPr lang="fr" sz="1600" b="1" i="0" u="none" baseline="0" dirty="0">
                <a:solidFill>
                  <a:schemeClr val="bg1"/>
                </a:solidFill>
              </a:rPr>
              <a:t>3 semaines </a:t>
            </a:r>
            <a:r>
              <a:rPr lang="fr" sz="1600" b="0" i="0" u="none" baseline="0" dirty="0">
                <a:solidFill>
                  <a:schemeClr val="bg1"/>
                </a:solidFill>
              </a:rPr>
              <a:t>après la fin de la présélection</a:t>
            </a:r>
          </a:p>
          <a:p>
            <a:pPr algn="ctr" rtl="0"/>
            <a:endParaRPr lang="fr" sz="1600" dirty="0">
              <a:solidFill>
                <a:schemeClr val="bg1"/>
              </a:solidFill>
            </a:endParaRPr>
          </a:p>
          <a:p>
            <a:pPr algn="ctr" rtl="0"/>
            <a:r>
              <a:rPr lang="fr" sz="1600" b="0" i="0" u="none" baseline="0" dirty="0">
                <a:solidFill>
                  <a:schemeClr val="bg1"/>
                </a:solidFill>
              </a:rPr>
              <a:t>e44 – fin janvier 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94F179-08C3-314E-603C-F596DDF5CAF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691518" y="3429000"/>
            <a:ext cx="2180775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fr" sz="1600" b="0" i="0" u="none" baseline="0" dirty="0">
                <a:solidFill>
                  <a:schemeClr val="bg1"/>
                </a:solidFill>
              </a:rPr>
              <a:t>À l’oral,</a:t>
            </a:r>
            <a:br>
              <a:rPr lang="fr" sz="1600" b="0" i="0" u="none" baseline="0" dirty="0">
                <a:solidFill>
                  <a:schemeClr val="bg1"/>
                </a:solidFill>
              </a:rPr>
            </a:br>
            <a:r>
              <a:rPr lang="fr" sz="1600" b="1" i="0" u="none" baseline="0" dirty="0">
                <a:solidFill>
                  <a:schemeClr val="bg1"/>
                </a:solidFill>
              </a:rPr>
              <a:t>1 à 2 semaines </a:t>
            </a:r>
            <a:r>
              <a:rPr lang="fr" sz="1600" b="0" i="0" u="none" baseline="0" dirty="0">
                <a:solidFill>
                  <a:schemeClr val="bg1"/>
                </a:solidFill>
              </a:rPr>
              <a:t>après l’entretien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A77167-5CBC-6592-4171-DF225CB8704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244316" y="3161806"/>
            <a:ext cx="2112032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fr" sz="1400" b="0" i="0" baseline="0" dirty="0">
                <a:solidFill>
                  <a:schemeClr val="bg1"/>
                </a:solidFill>
              </a:rPr>
              <a:t>En général</a:t>
            </a:r>
            <a:r>
              <a:rPr lang="fr" sz="1400" b="0" i="0" u="none" baseline="0" dirty="0">
                <a:solidFill>
                  <a:schemeClr val="bg1"/>
                </a:solidFill>
              </a:rPr>
              <a:t>,</a:t>
            </a:r>
            <a:br>
              <a:rPr lang="fr" sz="1400" b="0" i="0" u="none" baseline="0" dirty="0">
                <a:solidFill>
                  <a:schemeClr val="bg1"/>
                </a:solidFill>
              </a:rPr>
            </a:br>
            <a:r>
              <a:rPr lang="fr" sz="1400" b="1" i="0" u="none" baseline="0" dirty="0">
                <a:solidFill>
                  <a:schemeClr val="bg1"/>
                </a:solidFill>
              </a:rPr>
              <a:t>4 à 6 semaines</a:t>
            </a:r>
            <a:r>
              <a:rPr lang="fr" sz="1400" b="0" i="0" u="none" baseline="0" dirty="0">
                <a:solidFill>
                  <a:schemeClr val="bg1"/>
                </a:solidFill>
              </a:rPr>
              <a:t> plus tard – à tout moment, dans un délai de 4 ans</a:t>
            </a:r>
          </a:p>
          <a:p>
            <a:pPr algn="ctr" rtl="0"/>
            <a:endParaRPr lang="fr" sz="1400" dirty="0">
              <a:solidFill>
                <a:schemeClr val="bg1"/>
              </a:solidFill>
            </a:endParaRPr>
          </a:p>
          <a:p>
            <a:pPr algn="ctr" rtl="0"/>
            <a:r>
              <a:rPr lang="fr" sz="1400" b="0" i="0" u="none" baseline="0" dirty="0">
                <a:solidFill>
                  <a:schemeClr val="bg1"/>
                </a:solidFill>
              </a:rPr>
              <a:t>e44 – février/mars 2024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D99E16-F5EF-5AF9-A6FF-FD796B4AFDE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216858" y="5302668"/>
            <a:ext cx="351330" cy="34667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>
              <a:highlight>
                <a:srgbClr val="FFFF00"/>
              </a:highligh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13B6AA-10FC-A8BC-15D0-23DA2A36DFFB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876476" y="3882884"/>
            <a:ext cx="137056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69D30C-D9B3-7CC7-A114-D51CB244C24A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4233067" y="4050134"/>
            <a:ext cx="137056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5BCF08-9460-01B8-5B13-6737B8B6082A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6607359" y="4155840"/>
            <a:ext cx="137056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4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FB886-E690-8457-558D-58783DCC2E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Pourquoi venir travailler à l’EDQM 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4F7B94-7D93-9636-A4D7-0ED19B58241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730518" y="1135589"/>
            <a:ext cx="3485916" cy="963689"/>
            <a:chOff x="3260063" y="1192322"/>
            <a:chExt cx="3205632" cy="1212042"/>
          </a:xfrm>
        </p:grpSpPr>
        <p:sp>
          <p:nvSpPr>
            <p:cNvPr id="4" name="Rounded Rectangle 50">
              <a:extLst>
                <a:ext uri="{FF2B5EF4-FFF2-40B4-BE49-F238E27FC236}">
                  <a16:creationId xmlns:a16="http://schemas.microsoft.com/office/drawing/2014/main" id="{5AA38C10-B441-42E0-DF43-4322D9E356AD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057DF1-6BD7-CA57-1583-D05797D4FCBF}"/>
                </a:ext>
              </a:extLst>
            </p:cNvPr>
            <p:cNvSpPr txBox="1"/>
            <p:nvPr/>
          </p:nvSpPr>
          <p:spPr>
            <a:xfrm>
              <a:off x="3628513" y="1524046"/>
              <a:ext cx="2468731" cy="50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fr" sz="2000" b="1" i="0" u="none" baseline="0" dirty="0">
                  <a:solidFill>
                    <a:schemeClr val="bg1"/>
                  </a:solidFill>
                </a:rPr>
                <a:t>Milieu international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0" name="Picture 11" descr="6FA81DC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7" y="991070"/>
            <a:ext cx="1223266" cy="11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554BA-BB66-BBAB-D20F-F7275AC9907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730518" y="2436319"/>
            <a:ext cx="3485916" cy="1015663"/>
            <a:chOff x="3260063" y="1159637"/>
            <a:chExt cx="3205632" cy="1277410"/>
          </a:xfrm>
        </p:grpSpPr>
        <p:sp>
          <p:nvSpPr>
            <p:cNvPr id="12" name="Rounded Rectangle 50">
              <a:extLst>
                <a:ext uri="{FF2B5EF4-FFF2-40B4-BE49-F238E27FC236}">
                  <a16:creationId xmlns:a16="http://schemas.microsoft.com/office/drawing/2014/main" id="{8FC09E97-CFC1-4267-B2DA-94E614D6F47B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2A9298-4AD2-0597-07DE-B4511973F873}"/>
                </a:ext>
              </a:extLst>
            </p:cNvPr>
            <p:cNvSpPr txBox="1"/>
            <p:nvPr/>
          </p:nvSpPr>
          <p:spPr>
            <a:xfrm>
              <a:off x="3855590" y="1159637"/>
              <a:ext cx="2014578" cy="127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fr" sz="2000" b="1" i="0" u="none" baseline="0" dirty="0">
                  <a:solidFill>
                    <a:schemeClr val="bg1"/>
                  </a:solidFill>
                </a:rPr>
                <a:t>Environnement hautement scientifique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48EB0F-21E6-BF95-2B13-BF2137EA1CC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730518" y="3731281"/>
            <a:ext cx="3485916" cy="963689"/>
            <a:chOff x="3260063" y="1192322"/>
            <a:chExt cx="3205632" cy="1212042"/>
          </a:xfrm>
        </p:grpSpPr>
        <p:sp>
          <p:nvSpPr>
            <p:cNvPr id="15" name="Rounded Rectangle 50">
              <a:extLst>
                <a:ext uri="{FF2B5EF4-FFF2-40B4-BE49-F238E27FC236}">
                  <a16:creationId xmlns:a16="http://schemas.microsoft.com/office/drawing/2014/main" id="{E1EAFAB4-A26A-883D-8EFA-B7017A1671B3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CC4AA5-D078-34C0-19DF-1306BD3C2E89}"/>
                </a:ext>
              </a:extLst>
            </p:cNvPr>
            <p:cNvSpPr txBox="1"/>
            <p:nvPr/>
          </p:nvSpPr>
          <p:spPr>
            <a:xfrm>
              <a:off x="3742051" y="1343608"/>
              <a:ext cx="2241654" cy="89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2000" b="1" i="0" u="none" baseline="0" dirty="0">
                  <a:solidFill>
                    <a:schemeClr val="bg1"/>
                  </a:solidFill>
                </a:rPr>
                <a:t>Apprentissage et développement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473956-D5E6-8CA3-5C5A-0EA5E77E41A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730518" y="5030011"/>
            <a:ext cx="3485916" cy="963689"/>
            <a:chOff x="3260063" y="1192322"/>
            <a:chExt cx="3205632" cy="1212042"/>
          </a:xfrm>
        </p:grpSpPr>
        <p:sp>
          <p:nvSpPr>
            <p:cNvPr id="20" name="Rounded Rectangle 50">
              <a:extLst>
                <a:ext uri="{FF2B5EF4-FFF2-40B4-BE49-F238E27FC236}">
                  <a16:creationId xmlns:a16="http://schemas.microsoft.com/office/drawing/2014/main" id="{EAC38B36-87A8-7F3A-0E97-F958D76EC0EA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DE3123-9559-7985-3DC6-8A64C43A02BA}"/>
                </a:ext>
              </a:extLst>
            </p:cNvPr>
            <p:cNvSpPr txBox="1"/>
            <p:nvPr/>
          </p:nvSpPr>
          <p:spPr>
            <a:xfrm>
              <a:off x="3440988" y="1353185"/>
              <a:ext cx="2843782" cy="89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fr" sz="2000" b="1" i="0" u="none" baseline="0" dirty="0">
                  <a:solidFill>
                    <a:schemeClr val="bg1"/>
                  </a:solidFill>
                </a:rPr>
                <a:t>Police d’assurance médicale avantageuse 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AE3CE48-F584-A760-B0EB-7989C899545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/>
          <a:srcRect t="10389"/>
          <a:stretch/>
        </p:blipFill>
        <p:spPr>
          <a:xfrm>
            <a:off x="176832" y="2366752"/>
            <a:ext cx="1288682" cy="11547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4D8B69-7FD5-8366-2424-192FB06EE6C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40674" y="3656508"/>
            <a:ext cx="1161072" cy="1161072"/>
          </a:xfrm>
          <a:prstGeom prst="rect">
            <a:avLst/>
          </a:prstGeom>
        </p:spPr>
      </p:pic>
      <p:pic>
        <p:nvPicPr>
          <p:cNvPr id="28" name="Picture 12" descr="10A2BE63">
            <a:extLst>
              <a:ext uri="{FF2B5EF4-FFF2-40B4-BE49-F238E27FC236}">
                <a16:creationId xmlns:a16="http://schemas.microsoft.com/office/drawing/2014/main" id="{3712093C-554D-8C0F-3F37-9FA27EB2EE8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6" y="4936458"/>
            <a:ext cx="1154796" cy="1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29E0E2D-8322-32C1-55A5-0C686F2783C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6629678" y="1135589"/>
            <a:ext cx="3485916" cy="963689"/>
            <a:chOff x="3260063" y="1192322"/>
            <a:chExt cx="3205632" cy="1212042"/>
          </a:xfrm>
        </p:grpSpPr>
        <p:sp>
          <p:nvSpPr>
            <p:cNvPr id="1031" name="Rounded Rectangle 50">
              <a:extLst>
                <a:ext uri="{FF2B5EF4-FFF2-40B4-BE49-F238E27FC236}">
                  <a16:creationId xmlns:a16="http://schemas.microsoft.com/office/drawing/2014/main" id="{E2BF503E-1DA4-E78E-F954-D5E2C5324C6D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EB55719C-502B-3727-152C-4434A668874F}"/>
                </a:ext>
              </a:extLst>
            </p:cNvPr>
            <p:cNvSpPr txBox="1"/>
            <p:nvPr/>
          </p:nvSpPr>
          <p:spPr>
            <a:xfrm>
              <a:off x="3497961" y="1302644"/>
              <a:ext cx="2786809" cy="89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fr" sz="2000" b="1" i="0" u="none" baseline="0" dirty="0">
                  <a:solidFill>
                    <a:schemeClr val="bg1"/>
                  </a:solidFill>
                </a:rPr>
                <a:t>Horaires flexibles/télétravail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0E5008DC-0ABF-9C7A-DC7D-0906DB1C86F8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6629678" y="2410033"/>
            <a:ext cx="3485916" cy="1015663"/>
            <a:chOff x="3260063" y="1133456"/>
            <a:chExt cx="3205632" cy="1277410"/>
          </a:xfrm>
        </p:grpSpPr>
        <p:sp>
          <p:nvSpPr>
            <p:cNvPr id="1037" name="Rounded Rectangle 50">
              <a:extLst>
                <a:ext uri="{FF2B5EF4-FFF2-40B4-BE49-F238E27FC236}">
                  <a16:creationId xmlns:a16="http://schemas.microsoft.com/office/drawing/2014/main" id="{D9884B78-FAD9-BC50-FAD7-4B6D8E61694F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94F53AFB-67AA-47A1-CD87-C7E784A5E887}"/>
                </a:ext>
              </a:extLst>
            </p:cNvPr>
            <p:cNvSpPr txBox="1"/>
            <p:nvPr/>
          </p:nvSpPr>
          <p:spPr>
            <a:xfrm>
              <a:off x="3528503" y="1133456"/>
              <a:ext cx="2756267" cy="127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fr" sz="2000" b="1" i="0" u="none" baseline="0" dirty="0">
                  <a:solidFill>
                    <a:schemeClr val="bg1"/>
                  </a:solidFill>
                </a:rPr>
                <a:t>Retraite intéressante et salaire exonéré</a:t>
              </a:r>
              <a:br>
                <a:rPr lang="fr" sz="2000" b="1" dirty="0">
                  <a:solidFill>
                    <a:schemeClr val="bg1"/>
                  </a:solidFill>
                </a:rPr>
              </a:br>
              <a:r>
                <a:rPr lang="fr" sz="2000" b="1" i="0" u="none" baseline="0" dirty="0">
                  <a:solidFill>
                    <a:schemeClr val="bg1"/>
                  </a:solidFill>
                </a:rPr>
                <a:t>de l’IR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BAB83A00-871C-7615-7F69-83565177661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629678" y="3731281"/>
            <a:ext cx="3485916" cy="1021488"/>
            <a:chOff x="3260063" y="1192322"/>
            <a:chExt cx="3205632" cy="1284737"/>
          </a:xfrm>
        </p:grpSpPr>
        <p:sp>
          <p:nvSpPr>
            <p:cNvPr id="1047" name="Rounded Rectangle 50">
              <a:extLst>
                <a:ext uri="{FF2B5EF4-FFF2-40B4-BE49-F238E27FC236}">
                  <a16:creationId xmlns:a16="http://schemas.microsoft.com/office/drawing/2014/main" id="{51537047-6621-C40A-C27A-7D9E0F1F3C40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D4E00A59-0D2F-6B30-7DA3-D055B6BCE9EC}"/>
                </a:ext>
              </a:extLst>
            </p:cNvPr>
            <p:cNvSpPr txBox="1"/>
            <p:nvPr/>
          </p:nvSpPr>
          <p:spPr>
            <a:xfrm>
              <a:off x="3447626" y="1199649"/>
              <a:ext cx="2837144" cy="127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2000" b="1" i="0" u="none" baseline="0" dirty="0">
                  <a:solidFill>
                    <a:schemeClr val="bg1"/>
                  </a:solidFill>
                </a:rPr>
                <a:t>Congés, bien-être et équilibre vie privée-vie professionnelle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3A2DDE94-F4C0-3F2D-73EC-CB5005F045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6629678" y="5030011"/>
            <a:ext cx="3485916" cy="963689"/>
            <a:chOff x="3260063" y="1192322"/>
            <a:chExt cx="3205632" cy="1212042"/>
          </a:xfrm>
        </p:grpSpPr>
        <p:sp>
          <p:nvSpPr>
            <p:cNvPr id="1050" name="Rounded Rectangle 50">
              <a:extLst>
                <a:ext uri="{FF2B5EF4-FFF2-40B4-BE49-F238E27FC236}">
                  <a16:creationId xmlns:a16="http://schemas.microsoft.com/office/drawing/2014/main" id="{63415D1E-299D-23F0-3053-9E8AD1A80F34}"/>
                </a:ext>
              </a:extLst>
            </p:cNvPr>
            <p:cNvSpPr/>
            <p:nvPr/>
          </p:nvSpPr>
          <p:spPr>
            <a:xfrm>
              <a:off x="3260063" y="1192322"/>
              <a:ext cx="3205632" cy="1212042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51827A33-D6AD-9BC6-A4B3-BBB5629BA8E4}"/>
                </a:ext>
              </a:extLst>
            </p:cNvPr>
            <p:cNvSpPr txBox="1"/>
            <p:nvPr/>
          </p:nvSpPr>
          <p:spPr>
            <a:xfrm>
              <a:off x="3440988" y="1323392"/>
              <a:ext cx="2843782" cy="890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fr" sz="2000" b="1" i="0" u="none" baseline="0" dirty="0">
                  <a:solidFill>
                    <a:schemeClr val="bg1"/>
                  </a:solidFill>
                </a:rPr>
                <a:t>Respect de l’environnement</a:t>
              </a:r>
              <a:endParaRPr lang="fr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55" name="Picture 8" descr="DB56C1F1">
            <a:extLst>
              <a:ext uri="{FF2B5EF4-FFF2-40B4-BE49-F238E27FC236}">
                <a16:creationId xmlns:a16="http://schemas.microsoft.com/office/drawing/2014/main" id="{EF7DB552-009B-1E23-379B-957CC7C83915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34" y="1044943"/>
            <a:ext cx="1144979" cy="11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13" descr="29CA969">
            <a:extLst>
              <a:ext uri="{FF2B5EF4-FFF2-40B4-BE49-F238E27FC236}">
                <a16:creationId xmlns:a16="http://schemas.microsoft.com/office/drawing/2014/main" id="{FBF8C3F7-7140-F395-A6F8-C82CE7FC936A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 bwMode="auto">
          <a:xfrm>
            <a:off x="10510850" y="2432699"/>
            <a:ext cx="1256731" cy="10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0" descr="DCA0A27">
            <a:extLst>
              <a:ext uri="{FF2B5EF4-FFF2-40B4-BE49-F238E27FC236}">
                <a16:creationId xmlns:a16="http://schemas.microsoft.com/office/drawing/2014/main" id="{06293A17-A90F-3F2B-A16A-775A0393D8AC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50" y="3557495"/>
            <a:ext cx="1296032" cy="12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2" descr="4EC71FAB">
            <a:extLst>
              <a:ext uri="{FF2B5EF4-FFF2-40B4-BE49-F238E27FC236}">
                <a16:creationId xmlns:a16="http://schemas.microsoft.com/office/drawing/2014/main" id="{357565B7-20DB-683F-DCF0-852ECE0E5899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84" y="4889474"/>
            <a:ext cx="1200262" cy="12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B929-C3AF-9FA9-DA13-812F8B5FD3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Ça m’intéresse, mais j’hésite…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523B572-13FB-738D-0B4C-A0DD6EE22D0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57475" y="971550"/>
            <a:ext cx="8105776" cy="15906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0">
              <a:spcBef>
                <a:spcPts val="600"/>
              </a:spcBef>
              <a:buClr>
                <a:schemeClr val="tx1"/>
              </a:buClr>
            </a:pPr>
            <a:r>
              <a:rPr lang="fr" sz="1900" b="1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de la Pharmacopée Européenne</a:t>
            </a:r>
          </a:p>
          <a:p>
            <a:pPr marL="342900" lvl="0" indent="-342900" algn="just" rtl="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" sz="1800" b="0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drafting European Pharmacopoeia texts using scientific data and other information available e.g. batch data, validation protocols and reports</a:t>
            </a:r>
          </a:p>
          <a:p>
            <a:pPr marL="342900" lvl="0" indent="-342900" algn="just" rtl="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" sz="1800" b="0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co-ordinating the work programme of subject matter experts  from across Europe and beyond</a:t>
            </a:r>
            <a:endParaRPr lang="fr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l" rtl="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>
                <a:tab pos="177800" algn="l"/>
              </a:tabLst>
            </a:pPr>
            <a:endParaRPr lang="fr" sz="19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1388FCF-F6D5-D624-F8A6-E3F723EADF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57475" y="2772095"/>
            <a:ext cx="8105776" cy="15906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0">
              <a:spcBef>
                <a:spcPts val="600"/>
              </a:spcBef>
              <a:buClr>
                <a:schemeClr val="tx1"/>
              </a:buClr>
            </a:pPr>
            <a:r>
              <a:rPr lang="fr" sz="1900" b="1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du Laboratoire</a:t>
            </a:r>
          </a:p>
          <a:p>
            <a:pPr marL="342900" lvl="0" indent="-342900" algn="just" rtl="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" sz="1800" b="0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managing laboratory projects related to the establishment and maintenance of European Pharmacopoeia reference standards </a:t>
            </a:r>
          </a:p>
          <a:p>
            <a:pPr marL="342900" lvl="0" indent="-342900" algn="just" rtl="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" sz="1800" b="0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verification and/or development of analytical procedures to define qualitative and quantitative attributes of substances, preparations etc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31D5747-9FC9-0970-946F-B199270CE29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57475" y="4695825"/>
            <a:ext cx="8105776" cy="15906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0">
              <a:spcBef>
                <a:spcPts val="600"/>
              </a:spcBef>
              <a:buClr>
                <a:schemeClr val="tx1"/>
              </a:buClr>
            </a:pPr>
            <a:r>
              <a:rPr lang="fr" sz="1900" b="1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de la Certification des Substances</a:t>
            </a:r>
          </a:p>
          <a:p>
            <a:pPr marL="285750" lvl="0" indent="-285750" algn="just" rtl="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" sz="1800" b="0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participating in the scientific assessment of data related to CEP applications </a:t>
            </a:r>
          </a:p>
          <a:p>
            <a:pPr marL="285750" lvl="0" indent="-285750" algn="just" rtl="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" sz="1800" b="0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conducting, co-ordinating or contributing quality investigations that impact the validity of CEPs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6E889A-E0D6-B975-C442-BC324B2F80B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6474" y="876619"/>
            <a:ext cx="11339052" cy="5381625"/>
          </a:xfrm>
          <a:prstGeom prst="roundRect">
            <a:avLst>
              <a:gd name="adj" fmla="val 2454"/>
            </a:avLst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2800" b="0" i="0" u="none" baseline="0" dirty="0">
                <a:solidFill>
                  <a:schemeClr val="tx1"/>
                </a:solidFill>
              </a:rPr>
              <a:t>Vous n’avez rien à perdre.</a:t>
            </a:r>
          </a:p>
          <a:p>
            <a:pPr algn="ctr" rtl="0"/>
            <a:r>
              <a:rPr lang="fr" sz="2800" b="0" i="0" u="none" baseline="0" dirty="0">
                <a:solidFill>
                  <a:schemeClr val="tx1"/>
                </a:solidFill>
              </a:rPr>
              <a:t>Sachez, par ailleurs, que vous pourriez accéder à d’autres postes au sein de l’Organisation, dans les années à venir. </a:t>
            </a:r>
          </a:p>
          <a:p>
            <a:pPr algn="ctr" rtl="0"/>
            <a:r>
              <a:rPr lang="fr" sz="2800" b="0" i="0" u="none" baseline="0" dirty="0">
                <a:solidFill>
                  <a:schemeClr val="tx1"/>
                </a:solidFill>
              </a:rPr>
              <a:t>N’hésitez plus et postulez dès aujourd’hui pour figurer sur l’une de nos listes de présélection !</a:t>
            </a:r>
          </a:p>
        </p:txBody>
      </p:sp>
    </p:spTree>
    <p:extLst>
      <p:ext uri="{BB962C8B-B14F-4D97-AF65-F5344CB8AC3E}">
        <p14:creationId xmlns:p14="http://schemas.microsoft.com/office/powerpoint/2010/main" val="198237317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108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4700-3CAB-0C5A-DCFA-2D346613FB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L’EDQM, une direction du Conseil de l’Europe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FB0CD2-B5B4-8A49-DF02-1B3396B86F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77145" y="823786"/>
            <a:ext cx="11653933" cy="2634799"/>
            <a:chOff x="277145" y="823786"/>
            <a:chExt cx="11653933" cy="263479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F9968F-1947-0FA9-94D9-F205F951EE68}"/>
                </a:ext>
              </a:extLst>
            </p:cNvPr>
            <p:cNvSpPr/>
            <p:nvPr/>
          </p:nvSpPr>
          <p:spPr>
            <a:xfrm>
              <a:off x="2981227" y="879682"/>
              <a:ext cx="8949851" cy="2495828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A6CC47-DB34-B29B-4337-51A229E6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145" y="823786"/>
              <a:ext cx="2657644" cy="26347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38AFD7-D8A7-880E-6ED4-558958FBA402}"/>
                </a:ext>
              </a:extLst>
            </p:cNvPr>
            <p:cNvSpPr/>
            <p:nvPr/>
          </p:nvSpPr>
          <p:spPr>
            <a:xfrm>
              <a:off x="3346179" y="948366"/>
              <a:ext cx="28969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 defTabSz="457200" rtl="0">
                <a:defRPr/>
              </a:pPr>
              <a:r>
                <a:rPr lang="fr" sz="2400" b="1" i="0" u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Conseil de l’Europe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642B95-B168-F4EC-25AE-B0B04092ECAC}"/>
                </a:ext>
              </a:extLst>
            </p:cNvPr>
            <p:cNvSpPr/>
            <p:nvPr/>
          </p:nvSpPr>
          <p:spPr>
            <a:xfrm>
              <a:off x="3346179" y="1478715"/>
              <a:ext cx="7591787" cy="158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rtl="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 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Créé en 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1949</a:t>
              </a:r>
            </a:p>
            <a:p>
              <a:pPr lvl="0" algn="l" rtl="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</a:t>
              </a:r>
              <a:r>
                <a:rPr lang="fr" sz="2000" b="0" i="0" u="none" baseline="0" dirty="0">
                  <a:solidFill>
                    <a:schemeClr val="bg1"/>
                  </a:solidFill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Organisation 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intergouvernementale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, basée à Strasbourg</a:t>
              </a:r>
            </a:p>
            <a:p>
              <a:pPr lvl="0" algn="l" rtl="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 46 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États membres</a:t>
              </a:r>
            </a:p>
            <a:p>
              <a:pPr lvl="0" algn="l" rtl="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</a:t>
              </a:r>
              <a:r>
                <a:rPr lang="fr" sz="2000" b="0" i="0" u="none" baseline="0" dirty="0">
                  <a:solidFill>
                    <a:schemeClr val="bg1"/>
                  </a:solidFill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Plus de 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700 millions 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de citoyennes et citoyens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691D39-1A9D-5245-474C-3BC2B825BD9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7145" y="3536178"/>
            <a:ext cx="12044395" cy="2719758"/>
            <a:chOff x="277145" y="3536178"/>
            <a:chExt cx="12044395" cy="271975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060052-539B-4C58-8F13-8CE3C41156C1}"/>
                </a:ext>
              </a:extLst>
            </p:cNvPr>
            <p:cNvSpPr/>
            <p:nvPr/>
          </p:nvSpPr>
          <p:spPr>
            <a:xfrm>
              <a:off x="2981227" y="3536178"/>
              <a:ext cx="8851599" cy="2677465"/>
            </a:xfrm>
            <a:prstGeom prst="roundRect">
              <a:avLst/>
            </a:prstGeom>
            <a:solidFill>
              <a:srgbClr val="0E3D8A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F65A23-404E-5368-AA90-DE4A9602B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145" y="3536178"/>
              <a:ext cx="2704083" cy="271975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2FBEE4-EC51-FBF9-A723-9C55FA97E915}"/>
                </a:ext>
              </a:extLst>
            </p:cNvPr>
            <p:cNvSpPr/>
            <p:nvPr/>
          </p:nvSpPr>
          <p:spPr>
            <a:xfrm>
              <a:off x="3346179" y="3666264"/>
              <a:ext cx="8775400" cy="383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90000"/>
                </a:lnSpc>
                <a:spcBef>
                  <a:spcPts val="1000"/>
                </a:spcBef>
              </a:pPr>
              <a:r>
                <a:rPr lang="fr" sz="21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EDQM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CAE43E-102F-5D61-C84C-8A2DDAC993C0}"/>
                </a:ext>
              </a:extLst>
            </p:cNvPr>
            <p:cNvSpPr/>
            <p:nvPr/>
          </p:nvSpPr>
          <p:spPr>
            <a:xfrm>
              <a:off x="3346179" y="4031989"/>
              <a:ext cx="8975361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 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Créée en 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1964</a:t>
              </a:r>
            </a:p>
            <a:p>
              <a:pPr lvl="0" algn="l" defTabSz="457200" rtl="0">
                <a:spcAft>
                  <a:spcPts val="1200"/>
                </a:spcAft>
                <a:defRPr/>
              </a:pP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 Activités menées sous </a:t>
              </a:r>
              <a:r>
                <a:rPr lang="fr" sz="2000" b="1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Accord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 partiel</a:t>
              </a:r>
            </a:p>
            <a:p>
              <a:pPr lvl="0" algn="l" defTabSz="457200" rtl="0">
                <a:spcAft>
                  <a:spcPts val="1200"/>
                </a:spcAft>
                <a:defRPr/>
              </a:pP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 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39 membres, plus l’Union européenne</a:t>
              </a:r>
            </a:p>
            <a:p>
              <a:pPr lvl="0" algn="l" defTabSz="457200" rtl="0">
                <a:spcAft>
                  <a:spcPts val="1200"/>
                </a:spcAft>
                <a:defRPr/>
              </a:pP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▶ Contribue à la </a:t>
              </a:r>
              <a:r>
                <a:rPr lang="fr" sz="2000" b="1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protection de la santé publique</a:t>
              </a:r>
              <a:r>
                <a:rPr lang="fr" sz="2000" b="0" i="0" u="none" baseline="0" dirty="0">
                  <a:solidFill>
                    <a:schemeClr val="bg1"/>
                  </a:solidFill>
                  <a:cs typeface="Calibri" panose="020F0502020204030204" pitchFamily="34" charset="0"/>
                </a:rPr>
                <a:t> et à l’accès à des médicaments et à des soins de qualité en 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481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EB70-30AB-A7DD-EDFA-377D9BA65F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Ce que nous défendons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C861B-F2DA-14CB-8A0C-0AE01EED3137}"/>
              </a:ext>
            </a:extLst>
          </p:cNvPr>
          <p:cNvSpPr/>
          <p:nvPr/>
        </p:nvSpPr>
        <p:spPr>
          <a:xfrm>
            <a:off x="3657600" y="840116"/>
            <a:ext cx="1737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 rtl="0">
              <a:defRPr/>
            </a:pPr>
            <a:r>
              <a:rPr lang="fr" sz="3200" b="1" i="0" u="none" baseline="0">
                <a:latin typeface="+mj-lt"/>
                <a:ea typeface="+mj-ea"/>
                <a:cs typeface="+mj-cs"/>
              </a:rPr>
              <a:t>Mission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16A25-2FD4-0AC6-02EC-96E7E8D09477}"/>
              </a:ext>
            </a:extLst>
          </p:cNvPr>
          <p:cNvSpPr/>
          <p:nvPr/>
        </p:nvSpPr>
        <p:spPr>
          <a:xfrm>
            <a:off x="9496697" y="1670269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 rtl="0">
              <a:defRPr/>
            </a:pPr>
            <a:r>
              <a:rPr lang="fr" sz="3200" b="1" i="0" u="none" baseline="0" dirty="0">
                <a:latin typeface="+mj-lt"/>
                <a:ea typeface="+mj-ea"/>
                <a:cs typeface="+mj-cs"/>
              </a:rPr>
              <a:t>Valeurs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C0D7B-3D51-EC00-7B44-3120BD25DFBF}"/>
              </a:ext>
            </a:extLst>
          </p:cNvPr>
          <p:cNvSpPr/>
          <p:nvPr/>
        </p:nvSpPr>
        <p:spPr>
          <a:xfrm>
            <a:off x="3808282" y="3597052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 rtl="0">
              <a:defRPr/>
            </a:pPr>
            <a:r>
              <a:rPr lang="fr" sz="3200" b="1" i="0" u="none" baseline="0">
                <a:latin typeface="+mj-lt"/>
                <a:ea typeface="+mj-ea"/>
                <a:cs typeface="+mj-cs"/>
              </a:rPr>
              <a:t>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C55DB-0CD9-FD5A-069E-2485AD523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64" b="59202"/>
          <a:stretch/>
        </p:blipFill>
        <p:spPr>
          <a:xfrm>
            <a:off x="334656" y="1399906"/>
            <a:ext cx="8383861" cy="2106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AC7ABD-10BB-751C-6605-E6E93B3E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91" t="20054" b="2696"/>
          <a:stretch/>
        </p:blipFill>
        <p:spPr>
          <a:xfrm>
            <a:off x="8922806" y="2255044"/>
            <a:ext cx="2934538" cy="39885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054D1C-9254-16F3-02D3-0FF099B9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6" y="4138315"/>
            <a:ext cx="8268854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09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 eaLnBrk="1" hangingPunct="1"/>
            <a:r>
              <a:rPr lang="fr" sz="2600" b="0" i="0" u="none" baseline="0" dirty="0">
                <a:solidFill>
                  <a:srgbClr val="0054A6"/>
                </a:solidFill>
                <a:latin typeface="Myriad Pro"/>
                <a:ea typeface="+mn-ea"/>
                <a:cs typeface="Calibri" panose="020F0502020204030204" pitchFamily="34" charset="0"/>
              </a:rPr>
              <a:t>	</a:t>
            </a:r>
            <a:endParaRPr lang="fr" altLang="en-US" sz="2600" b="1" dirty="0">
              <a:solidFill>
                <a:srgbClr val="0054A6"/>
              </a:solidFill>
              <a:latin typeface="Myriad Pro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538163" y="881063"/>
            <a:ext cx="11653837" cy="5295900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buClr>
                <a:srgbClr val="1F497D"/>
              </a:buClr>
              <a:buFont typeface="Times" panose="02020603050405020304" pitchFamily="18" charset="0"/>
              <a:buChar char="•"/>
            </a:pPr>
            <a:endParaRPr lang="fr" altLang="en-US" sz="3800" noProof="1">
              <a:ea typeface="MS PGothic" panose="020B0600070205080204" pitchFamily="34" charset="-128"/>
            </a:endParaRPr>
          </a:p>
          <a:p>
            <a:pPr algn="l" rtl="0" eaLnBrk="1" hangingPunct="1"/>
            <a:endParaRPr lang="fr" altLang="en-US" dirty="0"/>
          </a:p>
        </p:txBody>
      </p:sp>
      <p:pic>
        <p:nvPicPr>
          <p:cNvPr id="9220" name="Picture 7" descr="C:\Users\apetrisor\Desktop\EDQM logo colour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-3923" r="8658" b="3923"/>
          <a:stretch>
            <a:fillRect/>
          </a:stretch>
        </p:blipFill>
        <p:spPr bwMode="auto">
          <a:xfrm>
            <a:off x="5459668" y="24974"/>
            <a:ext cx="1576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7" y="1891506"/>
            <a:ext cx="33940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85" y="2010353"/>
            <a:ext cx="1672256" cy="98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809217"/>
            <a:ext cx="16494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69" y="2367908"/>
            <a:ext cx="9302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3162300"/>
            <a:ext cx="19637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10968" y="5904230"/>
            <a:ext cx="23775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rtl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" sz="2400" b="0" i="0" u="none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fr" sz="2600" b="1" i="0" u="none" baseline="0">
                <a:solidFill>
                  <a:srgbClr val="0054A6"/>
                </a:solidFill>
                <a:latin typeface="Myriad Pro"/>
                <a:cs typeface="Calibri" panose="020F0502020204030204" pitchFamily="34" charset="0"/>
              </a:rPr>
              <a:t>Très probablement…</a:t>
            </a:r>
            <a:endParaRPr lang="fr" altLang="en-US" sz="2600" b="1" dirty="0">
              <a:solidFill>
                <a:srgbClr val="0054A6"/>
              </a:solidFill>
              <a:latin typeface="Myriad Pro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30300"/>
            <a:ext cx="2566515" cy="13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0" y="2639947"/>
            <a:ext cx="22129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30" y="1111250"/>
            <a:ext cx="22272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lipse 11"/>
          <p:cNvSpPr/>
          <p:nvPr>
            <p:custDataLst>
              <p:tags r:id="rId13"/>
            </p:custDataLst>
          </p:nvPr>
        </p:nvSpPr>
        <p:spPr>
          <a:xfrm>
            <a:off x="5561421" y="901042"/>
            <a:ext cx="1995488" cy="1908175"/>
          </a:xfrm>
          <a:prstGeom prst="ellipse">
            <a:avLst/>
          </a:prstGeom>
          <a:blipFill>
            <a:blip r:embed="rId32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" dirty="0"/>
          </a:p>
        </p:txBody>
      </p:sp>
      <p:pic>
        <p:nvPicPr>
          <p:cNvPr id="9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61" y="3167569"/>
            <a:ext cx="20653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:\Users\RWanko\Desktop\images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22418" r="19824" b="17059"/>
          <a:stretch>
            <a:fillRect/>
          </a:stretch>
        </p:blipFill>
        <p:spPr bwMode="auto">
          <a:xfrm>
            <a:off x="7953375" y="912813"/>
            <a:ext cx="1117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30621" r="14262" b="2893"/>
          <a:stretch>
            <a:fillRect/>
          </a:stretch>
        </p:blipFill>
        <p:spPr bwMode="auto">
          <a:xfrm>
            <a:off x="9305925" y="836613"/>
            <a:ext cx="11953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88" y="4178300"/>
            <a:ext cx="1130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lipse 10"/>
          <p:cNvSpPr/>
          <p:nvPr>
            <p:custDataLst>
              <p:tags r:id="rId18"/>
            </p:custDataLst>
          </p:nvPr>
        </p:nvSpPr>
        <p:spPr>
          <a:xfrm>
            <a:off x="580797" y="4091781"/>
            <a:ext cx="1995488" cy="1944688"/>
          </a:xfrm>
          <a:prstGeom prst="ellipse">
            <a:avLst/>
          </a:prstGeom>
          <a:blipFill>
            <a:blip r:embed="rId3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83" y="4540901"/>
            <a:ext cx="2489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20"/>
            </p:custDataLst>
          </p:nvPr>
        </p:nvSpPr>
        <p:spPr>
          <a:xfrm>
            <a:off x="1075269" y="171660"/>
            <a:ext cx="9104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600" b="1" i="0" u="none" baseline="0" dirty="0">
                <a:solidFill>
                  <a:srgbClr val="0054A6"/>
                </a:solidFill>
                <a:latin typeface="Myriad Pro"/>
                <a:cs typeface="Calibri" panose="020F0502020204030204" pitchFamily="34" charset="0"/>
              </a:rPr>
              <a:t>Est-ce que les activités de l’</a:t>
            </a:r>
            <a:r>
              <a:rPr lang="fr" sz="2600" b="0" i="0" u="none" baseline="0" dirty="0"/>
              <a:t>                 </a:t>
            </a:r>
            <a:r>
              <a:rPr lang="fr" sz="2600" b="1" i="0" u="none" baseline="0" dirty="0">
                <a:solidFill>
                  <a:srgbClr val="0054A6"/>
                </a:solidFill>
                <a:latin typeface="Myriad Pro"/>
                <a:cs typeface="Calibri" panose="020F0502020204030204" pitchFamily="34" charset="0"/>
              </a:rPr>
              <a:t>vous concernent ?</a:t>
            </a:r>
            <a:endParaRPr lang="fr" sz="2600" dirty="0"/>
          </a:p>
        </p:txBody>
      </p:sp>
    </p:spTree>
    <p:extLst>
      <p:ext uri="{BB962C8B-B14F-4D97-AF65-F5344CB8AC3E}">
        <p14:creationId xmlns:p14="http://schemas.microsoft.com/office/powerpoint/2010/main" val="31097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2" grpId="0"/>
      <p:bldP spid="33" grpId="0" animBg="1"/>
      <p:bldP spid="2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04813A-0121-2617-288B-27BCDA3D8F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l="204" r="204"/>
          <a:stretch/>
        </p:blipFill>
        <p:spPr>
          <a:xfrm>
            <a:off x="647700" y="785339"/>
            <a:ext cx="10642868" cy="5519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57FBF-3B7B-D8AC-82CD-B2948C18996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L’EDQM, en Europe et au-delà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5EEAF3-E844-F0B6-73F8-9C783C27C02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7145" y="4850979"/>
            <a:ext cx="4968186" cy="1304692"/>
            <a:chOff x="676156" y="3014953"/>
            <a:chExt cx="4968186" cy="1304692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8131AE72-B639-26BE-3483-F6B7DF7C1A11}"/>
                </a:ext>
              </a:extLst>
            </p:cNvPr>
            <p:cNvSpPr txBox="1">
              <a:spLocks/>
            </p:cNvSpPr>
            <p:nvPr/>
          </p:nvSpPr>
          <p:spPr>
            <a:xfrm>
              <a:off x="676156" y="3014953"/>
              <a:ext cx="4968186" cy="13046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fr" sz="1200" b="1" i="0" u="none" baseline="0" dirty="0"/>
                <a:t>Pharmacopée Européenne </a:t>
              </a:r>
            </a:p>
            <a:p>
              <a:pPr marL="0" indent="0" algn="l" rtl="0">
                <a:buNone/>
              </a:pPr>
              <a:endParaRPr lang="fr" sz="800" dirty="0"/>
            </a:p>
            <a:p>
              <a:pPr marL="457200" lvl="1" indent="0" algn="l" rtl="0">
                <a:buNone/>
              </a:pPr>
              <a:r>
                <a:rPr lang="fr" sz="1100" b="1" i="0" u="none" baseline="0" dirty="0"/>
                <a:t>Membres</a:t>
              </a:r>
            </a:p>
            <a:p>
              <a:pPr lvl="1" algn="l" rtl="0"/>
              <a:endParaRPr lang="fr" sz="1100" b="1" dirty="0"/>
            </a:p>
            <a:p>
              <a:pPr marL="457200" lvl="1" indent="0" algn="l" rtl="0">
                <a:buNone/>
              </a:pPr>
              <a:r>
                <a:rPr lang="fr" sz="1100" b="1" i="0" u="none" baseline="0" dirty="0"/>
                <a:t>Observateurs</a:t>
              </a:r>
            </a:p>
            <a:p>
              <a:pPr marL="457200" lvl="1" indent="0" algn="l" rtl="0">
                <a:buNone/>
              </a:pPr>
              <a:endParaRPr lang="fr" sz="11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DED90D-D1DA-C622-B43A-6BD317E21628}"/>
                </a:ext>
              </a:extLst>
            </p:cNvPr>
            <p:cNvSpPr/>
            <p:nvPr/>
          </p:nvSpPr>
          <p:spPr>
            <a:xfrm>
              <a:off x="792766" y="3482613"/>
              <a:ext cx="232757" cy="232757"/>
            </a:xfrm>
            <a:prstGeom prst="rect">
              <a:avLst/>
            </a:prstGeom>
            <a:solidFill>
              <a:srgbClr val="FE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AC71ED-BC36-97A4-B12A-57D43D36161A}"/>
                </a:ext>
              </a:extLst>
            </p:cNvPr>
            <p:cNvSpPr/>
            <p:nvPr/>
          </p:nvSpPr>
          <p:spPr>
            <a:xfrm>
              <a:off x="792766" y="3904814"/>
              <a:ext cx="232757" cy="232757"/>
            </a:xfrm>
            <a:prstGeom prst="rect">
              <a:avLst/>
            </a:prstGeom>
            <a:solidFill>
              <a:srgbClr val="0E3D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AFD1E4A-EF56-64BF-A91C-FE5F267C9F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86343" y="5641774"/>
            <a:ext cx="6205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defRPr/>
            </a:pPr>
            <a:r>
              <a:rPr lang="fr" sz="2200" b="1" i="0" u="none" baseline="0">
                <a:cs typeface="Calibri" panose="020F0502020204030204" pitchFamily="34" charset="0"/>
              </a:rPr>
              <a:t>L’EDQM : 39 États membres, plus l’UE </a:t>
            </a:r>
          </a:p>
        </p:txBody>
      </p:sp>
    </p:spTree>
    <p:extLst>
      <p:ext uri="{BB962C8B-B14F-4D97-AF65-F5344CB8AC3E}">
        <p14:creationId xmlns:p14="http://schemas.microsoft.com/office/powerpoint/2010/main" val="31281002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4D40-D41C-7BC3-CE17-779F43A342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Chiffres clés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D3105-0221-03AA-ACE8-A476225A45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7145" y="1211823"/>
            <a:ext cx="11801209" cy="45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9F183-59F0-D2E1-0D36-339C1BFFAC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33544" y="1609706"/>
            <a:ext cx="3342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defRPr/>
            </a:pPr>
            <a:r>
              <a:rPr lang="fr" sz="2000" b="1" i="0" u="none" baseline="0" dirty="0">
                <a:solidFill>
                  <a:schemeClr val="bg1"/>
                </a:solidFill>
                <a:cs typeface="Calibri" panose="020F0502020204030204" pitchFamily="34" charset="0"/>
              </a:rPr>
              <a:t>entités administratives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42DF6-599C-793B-77C9-F7379785145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07177" y="2923416"/>
            <a:ext cx="42060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217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" sz="2000" b="1" i="0" u="none" kern="0" baseline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Plus de </a:t>
            </a:r>
            <a:r>
              <a:rPr lang="fr" sz="2400" b="1" i="0" u="none" kern="0" baseline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400</a:t>
            </a:r>
            <a:r>
              <a:rPr lang="fr" sz="2000" b="1" i="0" u="none" kern="0" baseline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 membres du personnel, </a:t>
            </a:r>
            <a:r>
              <a:rPr lang="fr" sz="2400" b="1" i="0" u="none" kern="0" baseline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26</a:t>
            </a:r>
            <a:r>
              <a:rPr lang="fr" sz="2000" b="1" i="0" u="none" kern="0" baseline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 nationalités et des dizaines de professions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25FB1-F9C3-79CD-FF61-9B109FB770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95474" y="4314029"/>
            <a:ext cx="5582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400" b="1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5 </a:t>
            </a: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comités intergouvernementaux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400" b="1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1 </a:t>
            </a: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organe fondé sur un traité </a:t>
            </a:r>
            <a:r>
              <a:rPr lang="fr" sz="1400" kern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(</a:t>
            </a: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Commission européenne de Pharmacopée)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400" b="1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2 </a:t>
            </a: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comités directeurs (BSP, CEP)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400" b="1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3</a:t>
            </a: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 réseaux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Plus de </a:t>
            </a:r>
            <a:r>
              <a:rPr lang="fr" sz="1400" b="1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100 </a:t>
            </a:r>
            <a:r>
              <a:rPr lang="fr" sz="1400" b="0" i="0" u="none" kern="0" baseline="0" dirty="0">
                <a:solidFill>
                  <a:srgbClr val="FFFFFF">
                    <a:lumMod val="95000"/>
                  </a:srgbClr>
                </a:solidFill>
                <a:latin typeface="+mj-lt"/>
                <a:ea typeface="Lato Light" panose="020F0502020204030203" pitchFamily="34" charset="0"/>
                <a:cs typeface="Poppins" pitchFamily="2" charset="77"/>
              </a:rPr>
              <a:t>groupes d’expert·es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F12117-9ADE-5F9E-A93F-596B8E05280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50526" y="4746027"/>
            <a:ext cx="3342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defRPr/>
            </a:pPr>
            <a:r>
              <a:rPr lang="fr" sz="2200" b="1" i="0" u="none" baseline="0" dirty="0">
                <a:solidFill>
                  <a:schemeClr val="bg1"/>
                </a:solidFill>
                <a:cs typeface="Calibri" panose="020F0502020204030204" pitchFamily="34" charset="0"/>
              </a:rPr>
              <a:t>sites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EF54B-EBA9-312A-196C-72101617939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69420" y="1250600"/>
            <a:ext cx="3342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defRPr/>
            </a:pPr>
            <a:r>
              <a:rPr lang="fr" sz="2200" b="1" i="0" u="none" baseline="0" dirty="0">
                <a:solidFill>
                  <a:schemeClr val="bg1"/>
                </a:solidFill>
                <a:cs typeface="Calibri" panose="020F0502020204030204" pitchFamily="34" charset="0"/>
              </a:rPr>
              <a:t>axes de travail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50B0C-0156-AAD5-4DF9-2B0C6FD8489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552010" y="1609706"/>
            <a:ext cx="4379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500" b="0" i="0" u="none" kern="0" baseline="0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Médicaments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500" b="0" i="0" u="none" kern="0" baseline="0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Substances d’origine humaine 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500" b="0" i="0" u="none" kern="0" baseline="0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Suivi pharmaceutique</a:t>
            </a:r>
          </a:p>
          <a:p>
            <a:pPr marL="285750" indent="-285750" algn="l" defTabSz="914217" rt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" sz="1500" b="0" i="0" u="none" kern="0" baseline="0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Santé des consommateurs et consommatrices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F295D-FAAF-507C-E082-B61FE1C772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58768" y="2877249"/>
            <a:ext cx="44195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DCE">
                  <a:lumMod val="75000"/>
                </a:srgbClr>
              </a:buClr>
              <a:buSzTx/>
              <a:buFontTx/>
              <a:buNone/>
              <a:tabLst>
                <a:tab pos="808038" algn="l"/>
              </a:tabLst>
              <a:defRPr/>
            </a:pPr>
            <a:r>
              <a:rPr lang="fr" b="1" kern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Collaboration avec un réseau mondial de près de </a:t>
            </a:r>
            <a:r>
              <a:rPr lang="fr" sz="2000" b="1" kern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2 000 </a:t>
            </a:r>
            <a:r>
              <a:rPr lang="fr" b="1" kern="0" dirty="0">
                <a:solidFill>
                  <a:srgbClr val="FFFFFF">
                    <a:lumMod val="95000"/>
                  </a:srgb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expert·es couvrant des disciplines scientifiques très variées</a:t>
            </a:r>
          </a:p>
        </p:txBody>
      </p:sp>
      <p:pic>
        <p:nvPicPr>
          <p:cNvPr id="15" name="Image 6">
            <a:extLst>
              <a:ext uri="{FF2B5EF4-FFF2-40B4-BE49-F238E27FC236}">
                <a16:creationId xmlns:a16="http://schemas.microsoft.com/office/drawing/2014/main" id="{AD19E26D-2E54-50EE-F0F5-FB26732F2AA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68" y="4414690"/>
            <a:ext cx="1220835" cy="115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">
            <a:extLst>
              <a:ext uri="{FF2B5EF4-FFF2-40B4-BE49-F238E27FC236}">
                <a16:creationId xmlns:a16="http://schemas.microsoft.com/office/drawing/2014/main" id="{05AB80C2-9187-226C-37AD-C32930EC980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6" y="4414689"/>
            <a:ext cx="1628650" cy="11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339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B929-C3AF-9FA9-DA13-812F8B5FD3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Services recruteurs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C948C-FAEA-4559-10C6-055812F508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0997" y="763410"/>
            <a:ext cx="11358103" cy="552309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523B572-13FB-738D-0B4C-A0DD6EE22D0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57474" y="1512971"/>
            <a:ext cx="8784557" cy="15906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0">
              <a:spcBef>
                <a:spcPts val="600"/>
              </a:spcBef>
              <a:buClr>
                <a:schemeClr val="tx1"/>
              </a:buClr>
            </a:pPr>
            <a:r>
              <a:rPr lang="fr" sz="3200" b="1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de la Pharmacopée Européenne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1388FCF-F6D5-D624-F8A6-E3F723EADFF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57474" y="3337581"/>
            <a:ext cx="8105776" cy="5156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0">
              <a:spcBef>
                <a:spcPts val="600"/>
              </a:spcBef>
              <a:buClr>
                <a:schemeClr val="tx1"/>
              </a:buClr>
            </a:pPr>
            <a:r>
              <a:rPr lang="fr" sz="3200" b="1" i="0" u="none" baseline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du Laboratoire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31D5747-9FC9-0970-946F-B199270CE29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57474" y="4999008"/>
            <a:ext cx="8654960" cy="15906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spcBef>
                <a:spcPts val="600"/>
              </a:spcBef>
              <a:buClr>
                <a:schemeClr val="tx1"/>
              </a:buClr>
            </a:pPr>
            <a:r>
              <a:rPr lang="fr" sz="3200" b="1" i="0" u="none" baseline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de la Certification des Substances</a:t>
            </a:r>
          </a:p>
        </p:txBody>
      </p:sp>
    </p:spTree>
    <p:extLst>
      <p:ext uri="{BB962C8B-B14F-4D97-AF65-F5344CB8AC3E}">
        <p14:creationId xmlns:p14="http://schemas.microsoft.com/office/powerpoint/2010/main" val="309891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Custom Design">
  <a:themeElements>
    <a:clrScheme name="Custom 1">
      <a:dk1>
        <a:srgbClr val="1F497D"/>
      </a:dk1>
      <a:lt1>
        <a:sysClr val="window" lastClr="FFFFFF"/>
      </a:lt1>
      <a:dk2>
        <a:srgbClr val="000000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D321512-7D8C-406C-B170-9B753F43541A}" vid="{256CF73D-6BD2-46EE-8B52-ACE5CAF13766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1F497D"/>
      </a:dk1>
      <a:lt1>
        <a:sysClr val="window" lastClr="FFFFFF"/>
      </a:lt1>
      <a:dk2>
        <a:srgbClr val="000000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D321512-7D8C-406C-B170-9B753F43541A}" vid="{018DD8EB-A23C-4923-B078-8066F934DA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EDQM Power Point template 2023</Template>
  <TotalTime>2279</TotalTime>
  <Words>2179</Words>
  <Application>Microsoft Office PowerPoint</Application>
  <PresentationFormat>Widescreen</PresentationFormat>
  <Paragraphs>293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Courier New</vt:lpstr>
      <vt:lpstr>Myriad Pro</vt:lpstr>
      <vt:lpstr>Poppins</vt:lpstr>
      <vt:lpstr>Tahoma</vt:lpstr>
      <vt:lpstr>Times</vt:lpstr>
      <vt:lpstr>Wingdings</vt:lpstr>
      <vt:lpstr>1_Custom Design</vt:lpstr>
      <vt:lpstr>Custom Design</vt:lpstr>
      <vt:lpstr>Bienvenue !</vt:lpstr>
      <vt:lpstr>PowerPoint Presentation</vt:lpstr>
      <vt:lpstr>Ordre du jour</vt:lpstr>
      <vt:lpstr>L’EDQM, une direction du Conseil de l’Europe</vt:lpstr>
      <vt:lpstr>Ce que nous défendons</vt:lpstr>
      <vt:lpstr> </vt:lpstr>
      <vt:lpstr>L’EDQM, en Europe et au-delà</vt:lpstr>
      <vt:lpstr>Chiffres clés</vt:lpstr>
      <vt:lpstr>Services recruteurs</vt:lpstr>
      <vt:lpstr>Le rôle des responsables de programme scientifique </vt:lpstr>
      <vt:lpstr>Amela Saračević</vt:lpstr>
      <vt:lpstr>EPD </vt:lpstr>
      <vt:lpstr>L’équipe</vt:lpstr>
      <vt:lpstr>Mon rôle au sein d’EPD </vt:lpstr>
      <vt:lpstr>Travailler à EPD</vt:lpstr>
      <vt:lpstr>Le rôle des responsables de programme scientifique </vt:lpstr>
      <vt:lpstr>Jochen Pauwels</vt:lpstr>
      <vt:lpstr>L’environnement de travail</vt:lpstr>
      <vt:lpstr>Ce que je fais</vt:lpstr>
      <vt:lpstr>Le rôle des responsables de programme scientifique </vt:lpstr>
      <vt:lpstr>Andrea Melloni </vt:lpstr>
      <vt:lpstr>DCEP</vt:lpstr>
      <vt:lpstr>L’équipe</vt:lpstr>
      <vt:lpstr>Ce que je fais</vt:lpstr>
      <vt:lpstr>Ce que j’aime dans mon travail et ce qui pourrait vous plaire également…</vt:lpstr>
      <vt:lpstr>Processus de candidature et de recrutement</vt:lpstr>
      <vt:lpstr>Le profil idéal (1/2)</vt:lpstr>
      <vt:lpstr>Le profil idéal (2/2)</vt:lpstr>
      <vt:lpstr>Formulaire de candidature et présélection</vt:lpstr>
      <vt:lpstr>Épreuves</vt:lpstr>
      <vt:lpstr>Liste de présélection et entretien</vt:lpstr>
      <vt:lpstr>Offre</vt:lpstr>
      <vt:lpstr>Contrat</vt:lpstr>
      <vt:lpstr>Processus de recrutement</vt:lpstr>
      <vt:lpstr>Pourquoi venir travailler à l’EDQM ?</vt:lpstr>
      <vt:lpstr>Ça m’intéresse, mais j’hésite…</vt:lpstr>
      <vt:lpstr>PowerPoint Presentation</vt:lpstr>
    </vt:vector>
  </TitlesOfParts>
  <Company>EDQM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GILCHRIST Fiona</dc:creator>
  <cp:lastModifiedBy>PETRISOR Anca</cp:lastModifiedBy>
  <cp:revision>68</cp:revision>
  <dcterms:created xsi:type="dcterms:W3CDTF">2023-04-05T09:10:42Z</dcterms:created>
  <dcterms:modified xsi:type="dcterms:W3CDTF">2023-12-07T17:21:32Z</dcterms:modified>
</cp:coreProperties>
</file>